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Lst>
  <p:notesMasterIdLst>
    <p:notesMasterId r:id="rId70"/>
  </p:notesMasterIdLst>
  <p:handoutMasterIdLst>
    <p:handoutMasterId r:id="rId71"/>
  </p:handoutMasterIdLst>
  <p:sldIdLst>
    <p:sldId id="925" r:id="rId5"/>
    <p:sldId id="293" r:id="rId6"/>
    <p:sldId id="320" r:id="rId7"/>
    <p:sldId id="337" r:id="rId8"/>
    <p:sldId id="443" r:id="rId9"/>
    <p:sldId id="444" r:id="rId10"/>
    <p:sldId id="445" r:id="rId11"/>
    <p:sldId id="272" r:id="rId12"/>
    <p:sldId id="446" r:id="rId13"/>
    <p:sldId id="273" r:id="rId14"/>
    <p:sldId id="421" r:id="rId15"/>
    <p:sldId id="422" r:id="rId16"/>
    <p:sldId id="936" r:id="rId17"/>
    <p:sldId id="428" r:id="rId18"/>
    <p:sldId id="436" r:id="rId19"/>
    <p:sldId id="937" r:id="rId20"/>
    <p:sldId id="262" r:id="rId21"/>
    <p:sldId id="940" r:id="rId22"/>
    <p:sldId id="939" r:id="rId23"/>
    <p:sldId id="932" r:id="rId24"/>
    <p:sldId id="930" r:id="rId25"/>
    <p:sldId id="927" r:id="rId26"/>
    <p:sldId id="935" r:id="rId27"/>
    <p:sldId id="938" r:id="rId28"/>
    <p:sldId id="926" r:id="rId29"/>
    <p:sldId id="322" r:id="rId30"/>
    <p:sldId id="933" r:id="rId31"/>
    <p:sldId id="294" r:id="rId32"/>
    <p:sldId id="934" r:id="rId33"/>
    <p:sldId id="871" r:id="rId34"/>
    <p:sldId id="872" r:id="rId35"/>
    <p:sldId id="941" r:id="rId36"/>
    <p:sldId id="874" r:id="rId37"/>
    <p:sldId id="875" r:id="rId38"/>
    <p:sldId id="876" r:id="rId39"/>
    <p:sldId id="873" r:id="rId40"/>
    <p:sldId id="877" r:id="rId41"/>
    <p:sldId id="860" r:id="rId42"/>
    <p:sldId id="863" r:id="rId43"/>
    <p:sldId id="866" r:id="rId44"/>
    <p:sldId id="867" r:id="rId45"/>
    <p:sldId id="869" r:id="rId46"/>
    <p:sldId id="878" r:id="rId47"/>
    <p:sldId id="879" r:id="rId48"/>
    <p:sldId id="919" r:id="rId49"/>
    <p:sldId id="918" r:id="rId50"/>
    <p:sldId id="880" r:id="rId51"/>
    <p:sldId id="881" r:id="rId52"/>
    <p:sldId id="882" r:id="rId53"/>
    <p:sldId id="920" r:id="rId54"/>
    <p:sldId id="883" r:id="rId55"/>
    <p:sldId id="922" r:id="rId56"/>
    <p:sldId id="870" r:id="rId57"/>
    <p:sldId id="923" r:id="rId58"/>
    <p:sldId id="924" r:id="rId59"/>
    <p:sldId id="858" r:id="rId60"/>
    <p:sldId id="857" r:id="rId61"/>
    <p:sldId id="859" r:id="rId62"/>
    <p:sldId id="862" r:id="rId63"/>
    <p:sldId id="865" r:id="rId64"/>
    <p:sldId id="864" r:id="rId65"/>
    <p:sldId id="921" r:id="rId66"/>
    <p:sldId id="868" r:id="rId67"/>
    <p:sldId id="855" r:id="rId68"/>
    <p:sldId id="856" r:id="rId69"/>
  </p:sldIdLst>
  <p:sldSz cx="12192000" cy="6858000"/>
  <p:notesSz cx="9931400" cy="67945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Griffin" initials="" lastIdx="4" clrIdx="0"/>
  <p:cmAuthor id="1" name="Edelsbrunner  Peter" initials="EP" lastIdx="4" clrIdx="1">
    <p:extLst>
      <p:ext uri="{19B8F6BF-5375-455C-9EA6-DF929625EA0E}">
        <p15:presenceInfo xmlns:p15="http://schemas.microsoft.com/office/powerpoint/2012/main" userId="S-1-5-21-2025429265-764733703-1417001333-2689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66FF"/>
    <a:srgbClr val="FF99FF"/>
    <a:srgbClr val="F959A9"/>
    <a:srgbClr val="FA5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79075" autoAdjust="0"/>
  </p:normalViewPr>
  <p:slideViewPr>
    <p:cSldViewPr>
      <p:cViewPr>
        <p:scale>
          <a:sx n="50" d="100"/>
          <a:sy n="50" d="100"/>
        </p:scale>
        <p:origin x="588"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4381" cy="339943"/>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5624700" y="0"/>
            <a:ext cx="4304381" cy="339943"/>
          </a:xfrm>
          <a:prstGeom prst="rect">
            <a:avLst/>
          </a:prstGeom>
        </p:spPr>
        <p:txBody>
          <a:bodyPr vert="horz" lIns="91440" tIns="45720" rIns="91440" bIns="45720" rtlCol="0"/>
          <a:lstStyle>
            <a:lvl1pPr algn="r">
              <a:defRPr sz="1200"/>
            </a:lvl1pPr>
          </a:lstStyle>
          <a:p>
            <a:fld id="{BDB06D3E-75A3-438B-B465-044C7A0F3951}" type="datetimeFigureOut">
              <a:rPr lang="de-CH" smtClean="0"/>
              <a:t>29.01.2025</a:t>
            </a:fld>
            <a:endParaRPr lang="de-CH"/>
          </a:p>
        </p:txBody>
      </p:sp>
      <p:sp>
        <p:nvSpPr>
          <p:cNvPr id="4" name="Footer Placeholder 3"/>
          <p:cNvSpPr>
            <a:spLocks noGrp="1"/>
          </p:cNvSpPr>
          <p:nvPr>
            <p:ph type="ftr" sz="quarter" idx="2"/>
          </p:nvPr>
        </p:nvSpPr>
        <p:spPr>
          <a:xfrm>
            <a:off x="1" y="6453471"/>
            <a:ext cx="4304381" cy="339943"/>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5624700" y="6453471"/>
            <a:ext cx="4304381" cy="339943"/>
          </a:xfrm>
          <a:prstGeom prst="rect">
            <a:avLst/>
          </a:prstGeom>
        </p:spPr>
        <p:txBody>
          <a:bodyPr vert="horz" lIns="91440" tIns="45720" rIns="91440" bIns="45720" rtlCol="0" anchor="b"/>
          <a:lstStyle>
            <a:lvl1pPr algn="r">
              <a:defRPr sz="1200"/>
            </a:lvl1pPr>
          </a:lstStyle>
          <a:p>
            <a:fld id="{A6BB33A0-0F3C-42D0-A54C-53E106D71034}" type="slidenum">
              <a:rPr lang="de-CH" smtClean="0"/>
              <a:t>‹Nr.›</a:t>
            </a:fld>
            <a:endParaRPr lang="de-CH"/>
          </a:p>
        </p:txBody>
      </p:sp>
    </p:spTree>
    <p:extLst>
      <p:ext uri="{BB962C8B-B14F-4D97-AF65-F5344CB8AC3E}">
        <p14:creationId xmlns:p14="http://schemas.microsoft.com/office/powerpoint/2010/main" val="37699774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3606" cy="339725"/>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5625497" y="0"/>
            <a:ext cx="4303606" cy="339725"/>
          </a:xfrm>
          <a:prstGeom prst="rect">
            <a:avLst/>
          </a:prstGeom>
        </p:spPr>
        <p:txBody>
          <a:bodyPr vert="horz" lIns="91440" tIns="45720" rIns="91440" bIns="45720" rtlCol="0"/>
          <a:lstStyle>
            <a:lvl1pPr algn="r">
              <a:defRPr sz="1200"/>
            </a:lvl1pPr>
          </a:lstStyle>
          <a:p>
            <a:fld id="{88F6DBB3-D221-44D3-8ADA-78B8378FF60E}" type="datetimeFigureOut">
              <a:rPr lang="de-CH" smtClean="0"/>
              <a:t>29.01.2025</a:t>
            </a:fld>
            <a:endParaRPr lang="de-CH"/>
          </a:p>
        </p:txBody>
      </p:sp>
      <p:sp>
        <p:nvSpPr>
          <p:cNvPr id="4" name="Slide Image Placeholder 3"/>
          <p:cNvSpPr>
            <a:spLocks noGrp="1" noRot="1" noChangeAspect="1"/>
          </p:cNvSpPr>
          <p:nvPr>
            <p:ph type="sldImg" idx="2"/>
          </p:nvPr>
        </p:nvSpPr>
        <p:spPr>
          <a:xfrm>
            <a:off x="2701925" y="509588"/>
            <a:ext cx="4527550" cy="2547937"/>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993140" y="3227388"/>
            <a:ext cx="7945120" cy="3057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1" y="6453596"/>
            <a:ext cx="4303606" cy="339725"/>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5625497" y="6453596"/>
            <a:ext cx="4303606" cy="339725"/>
          </a:xfrm>
          <a:prstGeom prst="rect">
            <a:avLst/>
          </a:prstGeom>
        </p:spPr>
        <p:txBody>
          <a:bodyPr vert="horz" lIns="91440" tIns="45720" rIns="91440" bIns="45720" rtlCol="0" anchor="b"/>
          <a:lstStyle>
            <a:lvl1pPr algn="r">
              <a:defRPr sz="1200"/>
            </a:lvl1pPr>
          </a:lstStyle>
          <a:p>
            <a:fld id="{71710486-469B-4E3B-A157-159A85BB2036}" type="slidenum">
              <a:rPr lang="de-CH" smtClean="0"/>
              <a:t>‹Nr.›</a:t>
            </a:fld>
            <a:endParaRPr lang="de-CH"/>
          </a:p>
        </p:txBody>
      </p:sp>
    </p:spTree>
    <p:extLst>
      <p:ext uri="{BB962C8B-B14F-4D97-AF65-F5344CB8AC3E}">
        <p14:creationId xmlns:p14="http://schemas.microsoft.com/office/powerpoint/2010/main" val="8573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A55DA-2A49-AEB5-40A1-64E86CB0C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DE21B-FB40-68B6-8225-18000465BA1C}"/>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D46BDA2D-D741-14E3-4765-F68209EE2999}"/>
              </a:ext>
            </a:extLst>
          </p:cNvPr>
          <p:cNvSpPr>
            <a:spLocks noGrp="1"/>
          </p:cNvSpPr>
          <p:nvPr>
            <p:ph type="body" idx="1"/>
          </p:nvPr>
        </p:nvSpPr>
        <p:spPr/>
        <p:txBody>
          <a:bodyPr/>
          <a:lstStyle/>
          <a:p>
            <a:r>
              <a:rPr lang="de-CH" baseline="0" dirty="0"/>
              <a:t>Über Inhaltswissen wird viel geforscht und geredet.</a:t>
            </a:r>
          </a:p>
          <a:p>
            <a:r>
              <a:rPr lang="de-CH" baseline="0" dirty="0"/>
              <a:t>Man beschreibt es als kognitive Repräsentation über die Inhalte eines Bereiches; alles andere ist variabel.</a:t>
            </a:r>
          </a:p>
          <a:p>
            <a:r>
              <a:rPr lang="de-CH" baseline="0" dirty="0"/>
              <a:t>Mal ist es Faktenwissen, Konzeptwissen, deklaratives Wissen, prozedurales Wissen, metakognitives Wissen, Strategiewissen, meta-Strategiewissen, Modelle, p-Prims, implizit, explizit, sensomotorisch, Schemata, Skripte und so weiter.</a:t>
            </a:r>
          </a:p>
          <a:p>
            <a:r>
              <a:rPr lang="de-CH" baseline="0" dirty="0" err="1"/>
              <a:t>Ausubel</a:t>
            </a:r>
            <a:r>
              <a:rPr lang="de-CH" baseline="0" dirty="0"/>
              <a:t> hat berühmt das Vorwissen als den wichtigsten Einflussfaktor beim Lernen beschrieben.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Wissensstruktur kann sehr homogen sein, oder sehr heterogen, die Elemente verknüpft, alleinstehend; meist ist Wissen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All diese Aussagen wurden mittlerweile widerlegt oder müssen anhand aktueller Arbeiten neu beurteilt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 lässt sich einteilen in Kategorien wie deklaratives vs. prozedurales Wissen: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Dazu muss ich nichts mehr sagen, denn spätestens seit der Forschung von Michael Schneider wissen wir, dass selbst im berüchtigt systematischen Bereich der Mathematik diese Wissensarten nicht abgrenzbar sind. Dies mag daran liegen, dass sie sich in ihrer Entwicklung gegenseitig beeinflussen, oder ihre kognitiven Repräsentationen nicht trennbar sind; auf jeden Fall sind die Übergänge fliessend, dennoch finden die meisten von uns diese Einteilungen heuristisch </a:t>
            </a:r>
            <a:r>
              <a:rPr lang="de-CH" baseline="0" dirty="0" err="1"/>
              <a:t>nachwievor</a:t>
            </a:r>
            <a:r>
              <a:rPr lang="de-CH" baseline="0" dirty="0"/>
              <a:t> sinnvoll.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0975D76E-05E3-E372-CEAA-5926078E949E}"/>
              </a:ext>
            </a:extLst>
          </p:cNvPr>
          <p:cNvSpPr>
            <a:spLocks noGrp="1"/>
          </p:cNvSpPr>
          <p:nvPr>
            <p:ph type="sldNum" sz="quarter" idx="10"/>
          </p:nvPr>
        </p:nvSpPr>
        <p:spPr/>
        <p:txBody>
          <a:bodyPr/>
          <a:lstStyle/>
          <a:p>
            <a:fld id="{74F0F7FC-6A50-487C-ACD1-87F45D69C736}" type="slidenum">
              <a:rPr lang="de-CH" smtClean="0">
                <a:solidFill>
                  <a:prstClr val="black"/>
                </a:solidFill>
              </a:rPr>
              <a:pPr/>
              <a:t>1</a:t>
            </a:fld>
            <a:endParaRPr lang="de-CH">
              <a:solidFill>
                <a:prstClr val="black"/>
              </a:solidFill>
            </a:endParaRPr>
          </a:p>
        </p:txBody>
      </p:sp>
    </p:spTree>
    <p:extLst>
      <p:ext uri="{BB962C8B-B14F-4D97-AF65-F5344CB8AC3E}">
        <p14:creationId xmlns:p14="http://schemas.microsoft.com/office/powerpoint/2010/main" val="2057026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Generelle Fähigkeit,</a:t>
            </a:r>
            <a:r>
              <a:rPr lang="de-CH" baseline="0"/>
              <a:t> Konzepte ins Arbeitsgedächtnis zu holen und da wieder rauszubringen.</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652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Schlussfolgern in Bezug auf die Relationen zwischen verschiedenen Elementen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Relationalel Schlussfolgern ist in den letzten Jahren zu einem zentralen Konstrukt in der Überbrückung von kognitiver und pädagogischer Psychologie avanciert (Dumas, 2017; Goldwater &amp; Schalk, 2016). Wissenschafltiche Konzepte sind relational, was sie so schwierig zu erlernen macht.</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2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About</a:t>
            </a:r>
            <a:r>
              <a:rPr lang="en-US" baseline="0" dirty="0"/>
              <a:t> ten years ago, Andrew showed college students two kinds of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Disentangling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unterschiedlicher</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kognitiver</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Prozesse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Fähigkeiten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 man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kognitive</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Fähigkeiten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schwer</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manipulieren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kann</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Ein repeated measures-Design - Eine State-Trait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Dekomposition</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endParaRPr lang="en-US"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804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93450-7ADD-25C4-CF1F-9E0E505EA35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95BFA42-D913-74A8-A48E-9DC0EB20A67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B1472AD-9404-C9FE-58E7-53985DCCC488}"/>
              </a:ext>
            </a:extLst>
          </p:cNvPr>
          <p:cNvSpPr>
            <a:spLocks noGrp="1"/>
          </p:cNvSpPr>
          <p:nvPr>
            <p:ph type="body" idx="1"/>
          </p:nvPr>
        </p:nvSpPr>
        <p:spPr/>
        <p:txBody>
          <a:bodyPr/>
          <a:lstStyle/>
          <a:p>
            <a:r>
              <a:rPr lang="en-US" dirty="0"/>
              <a:t>intuitive</a:t>
            </a:r>
            <a:r>
              <a:rPr lang="en-US" baseline="0" dirty="0"/>
              <a:t> and scientific concepts continue to co-exist.</a:t>
            </a:r>
          </a:p>
          <a:p>
            <a:r>
              <a:rPr lang="en-US" baseline="0" dirty="0"/>
              <a:t>Andrew showed that with the following experiment:</a:t>
            </a:r>
          </a:p>
          <a:p>
            <a:r>
              <a:rPr lang="en-US" baseline="0" dirty="0" err="1"/>
              <a:t>Nächste</a:t>
            </a:r>
            <a:r>
              <a:rPr lang="en-US" baseline="0" dirty="0"/>
              <a:t> Folie:</a:t>
            </a:r>
          </a:p>
          <a:p>
            <a:r>
              <a:rPr lang="en-US" baseline="0" dirty="0"/>
              <a:t>Design </a:t>
            </a:r>
            <a:r>
              <a:rPr lang="en-US" baseline="0" dirty="0" err="1"/>
              <a:t>hier</a:t>
            </a:r>
            <a:r>
              <a:rPr lang="en-US" baseline="0" dirty="0"/>
              <a:t> </a:t>
            </a:r>
            <a:r>
              <a:rPr lang="en-US" baseline="0" dirty="0" err="1"/>
              <a:t>noch</a:t>
            </a:r>
            <a:r>
              <a:rPr lang="en-US" baseline="0" dirty="0"/>
              <a:t> </a:t>
            </a:r>
            <a:r>
              <a:rPr lang="en-US" baseline="0" dirty="0" err="1"/>
              <a:t>rechts</a:t>
            </a:r>
            <a:r>
              <a:rPr lang="en-US" baseline="0" dirty="0"/>
              <a:t> </a:t>
            </a:r>
            <a:r>
              <a:rPr lang="en-US" baseline="0" dirty="0" err="1"/>
              <a:t>zeigen</a:t>
            </a:r>
            <a:r>
              <a:rPr lang="en-US" baseline="0" dirty="0"/>
              <a:t>. </a:t>
            </a:r>
            <a:r>
              <a:rPr lang="en-US" baseline="0" dirty="0" err="1"/>
              <a:t>Nächste</a:t>
            </a:r>
            <a:r>
              <a:rPr lang="en-US" baseline="0" dirty="0"/>
              <a:t> Folie </a:t>
            </a:r>
            <a:r>
              <a:rPr lang="en-US" baseline="0" dirty="0" err="1"/>
              <a:t>dann</a:t>
            </a:r>
            <a:r>
              <a:rPr lang="en-US" baseline="0" dirty="0"/>
              <a:t>:</a:t>
            </a:r>
          </a:p>
          <a:p>
            <a:r>
              <a:rPr lang="en-US" baseline="0" dirty="0" err="1"/>
              <a:t>Ergebnisse</a:t>
            </a:r>
            <a:r>
              <a:rPr lang="en-US" baseline="0" dirty="0"/>
              <a:t> und Interpretation. </a:t>
            </a:r>
            <a:r>
              <a:rPr lang="en-US" baseline="0" dirty="0" err="1"/>
              <a:t>Resultierende</a:t>
            </a:r>
            <a:r>
              <a:rPr lang="en-US" baseline="0" dirty="0"/>
              <a:t> </a:t>
            </a:r>
            <a:r>
              <a:rPr lang="en-US" baseline="0" dirty="0" err="1"/>
              <a:t>Umdeutung</a:t>
            </a:r>
            <a:r>
              <a:rPr lang="en-US" baseline="0" dirty="0"/>
              <a:t> des </a:t>
            </a:r>
            <a:r>
              <a:rPr lang="en-US" baseline="0" dirty="0" err="1"/>
              <a:t>zweiten</a:t>
            </a:r>
            <a:r>
              <a:rPr lang="en-US" baseline="0" dirty="0"/>
              <a:t> </a:t>
            </a:r>
            <a:r>
              <a:rPr lang="en-US" baseline="0" dirty="0" err="1"/>
              <a:t>Punktes</a:t>
            </a:r>
            <a:r>
              <a:rPr lang="en-US" baseline="0" dirty="0"/>
              <a:t>.</a:t>
            </a:r>
            <a:endParaRPr lang="en-US" dirty="0"/>
          </a:p>
        </p:txBody>
      </p:sp>
      <p:sp>
        <p:nvSpPr>
          <p:cNvPr id="4" name="Foliennummernplatzhalter 3">
            <a:extLst>
              <a:ext uri="{FF2B5EF4-FFF2-40B4-BE49-F238E27FC236}">
                <a16:creationId xmlns:a16="http://schemas.microsoft.com/office/drawing/2014/main" id="{00C5ED9D-B9BE-49E6-638C-4DA2EFBAE2D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2694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Enkavi et al.:</a:t>
            </a:r>
            <a:r>
              <a:rPr lang="en-US" baseline="0"/>
              <a:t> über 30 gängige Tasks, darunter viele Inhibitions-Masse</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9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073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7E4AF-A3A8-4A30-B7ED-2A669DE18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90B34C-73EE-2F3F-2AF5-057CC236AB14}"/>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766DF5B5-80CE-0A28-6F5A-E2B6D337F615}"/>
              </a:ext>
            </a:extLst>
          </p:cNvPr>
          <p:cNvSpPr>
            <a:spLocks noGrp="1"/>
          </p:cNvSpPr>
          <p:nvPr>
            <p:ph type="body" idx="1"/>
          </p:nvPr>
        </p:nvSpPr>
        <p:spPr/>
        <p:txBody>
          <a:bodyPr/>
          <a:lstStyle/>
          <a:p>
            <a:r>
              <a:rPr lang="de-CH" baseline="0" dirty="0"/>
              <a:t>Über Inhaltswissen wird viel geforscht und geredet.</a:t>
            </a:r>
          </a:p>
          <a:p>
            <a:r>
              <a:rPr lang="de-CH" baseline="0" dirty="0"/>
              <a:t>Man beschreibt es kognitive Repräsentation über die Inhalte eines Bereiches, alles andere ist variabel.</a:t>
            </a:r>
          </a:p>
          <a:p>
            <a:r>
              <a:rPr lang="de-CH" baseline="0" dirty="0"/>
              <a:t>Mal ist es Faktenwissen, Konzeptwissen, deklaratives Wissen, prozedurales Wissen, metakognitives Wissen, Strategiewissen, meta-Strategiewissen, implizit, explizit, sensomotorisch und so weiter.</a:t>
            </a:r>
          </a:p>
          <a:p>
            <a:r>
              <a:rPr lang="de-CH" baseline="0" dirty="0" err="1"/>
              <a:t>Ausubel</a:t>
            </a:r>
            <a:r>
              <a:rPr lang="de-CH" baseline="0" dirty="0"/>
              <a:t> hat berühmt das Vorwissen als den wichtigsten Einflussfaktor beim Lernen beschrieben.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Seine Struktur kann sehr homogen sein, oder sehr heterogen, die Elemente verknüpft, alleinstehend, meist ist es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All diese Aussagen wurden mittlerweile widerlegt oder müssen anhand aktueller Arbeiten neu beurteilt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 lässt sich einteilen in Kategorien wie deklaratives vs. prozedurales Wissen: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Dazu muss ich nichts mehr sagen denn spätestens seit der Forschung von Michael Schneider wissen wir, dass selbst im berüchtigt systematischen Bereich der Mathematik diese Wissensarten nicht abgrenzbar sind. Dies mag daran liegen, dass sie sich in ihrer Entwicklung gegenseitig beeinflussen, oder ihre kognitiven Repräsentationen nicht trennbar sind; auf jeden Fall sind die Übergänge fliessend, dennoch finden die meisten von uns diese Einteilungen heuristisch </a:t>
            </a:r>
            <a:r>
              <a:rPr lang="de-CH" baseline="0" dirty="0" err="1"/>
              <a:t>nachwievor</a:t>
            </a:r>
            <a:r>
              <a:rPr lang="de-CH" baseline="0" dirty="0"/>
              <a:t> sinnvoll.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B26F1496-E7DA-EE05-16BC-DA5C77C41530}"/>
              </a:ext>
            </a:extLst>
          </p:cNvPr>
          <p:cNvSpPr>
            <a:spLocks noGrp="1"/>
          </p:cNvSpPr>
          <p:nvPr>
            <p:ph type="sldNum" sz="quarter" idx="10"/>
          </p:nvPr>
        </p:nvSpPr>
        <p:spPr/>
        <p:txBody>
          <a:bodyPr/>
          <a:lstStyle/>
          <a:p>
            <a:fld id="{74F0F7FC-6A50-487C-ACD1-87F45D69C736}" type="slidenum">
              <a:rPr lang="de-CH" smtClean="0">
                <a:solidFill>
                  <a:prstClr val="black"/>
                </a:solidFill>
              </a:rPr>
              <a:pPr/>
              <a:t>16</a:t>
            </a:fld>
            <a:endParaRPr lang="de-CH">
              <a:solidFill>
                <a:prstClr val="black"/>
              </a:solidFill>
            </a:endParaRPr>
          </a:p>
        </p:txBody>
      </p:sp>
    </p:spTree>
    <p:extLst>
      <p:ext uri="{BB962C8B-B14F-4D97-AF65-F5344CB8AC3E}">
        <p14:creationId xmlns:p14="http://schemas.microsoft.com/office/powerpoint/2010/main" val="2149291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71710486-469B-4E3B-A157-159A85BB2036}" type="slidenum">
              <a:rPr lang="de-CH" smtClean="0"/>
              <a:t>17</a:t>
            </a:fld>
            <a:endParaRPr lang="de-CH"/>
          </a:p>
        </p:txBody>
      </p:sp>
    </p:spTree>
    <p:extLst>
      <p:ext uri="{BB962C8B-B14F-4D97-AF65-F5344CB8AC3E}">
        <p14:creationId xmlns:p14="http://schemas.microsoft.com/office/powerpoint/2010/main" val="293458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BCCFF-8B0E-14A3-F44C-8C6F32D3A11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3F85486-9BFF-EA1C-7B38-A44E8F3E53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FF95195-9374-72BC-8EFE-70656840D9C3}"/>
              </a:ext>
            </a:extLst>
          </p:cNvPr>
          <p:cNvSpPr>
            <a:spLocks noGrp="1"/>
          </p:cNvSpPr>
          <p:nvPr>
            <p:ph type="body" idx="1"/>
          </p:nvPr>
        </p:nvSpPr>
        <p:spPr/>
        <p:txBody>
          <a:bodyPr/>
          <a:lstStyle/>
          <a:p>
            <a:r>
              <a:rPr lang="de-CH" dirty="0"/>
              <a:t>Verknüpfung:</a:t>
            </a:r>
          </a:p>
          <a:p>
            <a:r>
              <a:rPr lang="de-CH" dirty="0"/>
              <a:t>Inhaltliche Abhängigkeit.</a:t>
            </a:r>
          </a:p>
          <a:p>
            <a:r>
              <a:rPr lang="de-CH" dirty="0"/>
              <a:t>Eigenständiges Wissenselement über Zusammenhang zwischen Elementen.</a:t>
            </a:r>
          </a:p>
          <a:p>
            <a:endParaRPr lang="de-CH" dirty="0"/>
          </a:p>
        </p:txBody>
      </p:sp>
      <p:sp>
        <p:nvSpPr>
          <p:cNvPr id="4" name="Foliennummernplatzhalter 3">
            <a:extLst>
              <a:ext uri="{FF2B5EF4-FFF2-40B4-BE49-F238E27FC236}">
                <a16:creationId xmlns:a16="http://schemas.microsoft.com/office/drawing/2014/main" id="{63CA4941-20DD-B406-0DFC-35EAC91754FF}"/>
              </a:ext>
            </a:extLst>
          </p:cNvPr>
          <p:cNvSpPr>
            <a:spLocks noGrp="1"/>
          </p:cNvSpPr>
          <p:nvPr>
            <p:ph type="sldNum" sz="quarter" idx="5"/>
          </p:nvPr>
        </p:nvSpPr>
        <p:spPr/>
        <p:txBody>
          <a:bodyPr/>
          <a:lstStyle/>
          <a:p>
            <a:fld id="{71710486-469B-4E3B-A157-159A85BB2036}" type="slidenum">
              <a:rPr lang="de-CH" smtClean="0"/>
              <a:t>18</a:t>
            </a:fld>
            <a:endParaRPr lang="de-CH"/>
          </a:p>
        </p:txBody>
      </p:sp>
    </p:spTree>
    <p:extLst>
      <p:ext uri="{BB962C8B-B14F-4D97-AF65-F5344CB8AC3E}">
        <p14:creationId xmlns:p14="http://schemas.microsoft.com/office/powerpoint/2010/main" val="80530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D9CDA-FE26-4C1E-7B7F-4BE7724C1A1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99508EF-EE62-1D2B-FBE4-19332323F22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9CF58A-1181-5666-7E2B-6D29297BEFAE}"/>
              </a:ext>
            </a:extLst>
          </p:cNvPr>
          <p:cNvSpPr>
            <a:spLocks noGrp="1"/>
          </p:cNvSpPr>
          <p:nvPr>
            <p:ph type="body" idx="1"/>
          </p:nvPr>
        </p:nvSpPr>
        <p:spPr/>
        <p:txBody>
          <a:bodyPr/>
          <a:lstStyle/>
          <a:p>
            <a:r>
              <a:rPr lang="de-CH" dirty="0"/>
              <a:t>Verknüpfung:</a:t>
            </a:r>
          </a:p>
          <a:p>
            <a:r>
              <a:rPr lang="de-CH" dirty="0"/>
              <a:t>Inhaltliche Abhängigkeit.</a:t>
            </a:r>
          </a:p>
          <a:p>
            <a:r>
              <a:rPr lang="de-CH" dirty="0"/>
              <a:t>Eigenständiges Wissenselement über Zusammenhang zwischen Elementen.</a:t>
            </a:r>
          </a:p>
          <a:p>
            <a:endParaRPr lang="de-CH" dirty="0"/>
          </a:p>
        </p:txBody>
      </p:sp>
      <p:sp>
        <p:nvSpPr>
          <p:cNvPr id="4" name="Foliennummernplatzhalter 3">
            <a:extLst>
              <a:ext uri="{FF2B5EF4-FFF2-40B4-BE49-F238E27FC236}">
                <a16:creationId xmlns:a16="http://schemas.microsoft.com/office/drawing/2014/main" id="{6AF9AF43-6742-1CE8-7B41-972E57EE9650}"/>
              </a:ext>
            </a:extLst>
          </p:cNvPr>
          <p:cNvSpPr>
            <a:spLocks noGrp="1"/>
          </p:cNvSpPr>
          <p:nvPr>
            <p:ph type="sldNum" sz="quarter" idx="5"/>
          </p:nvPr>
        </p:nvSpPr>
        <p:spPr/>
        <p:txBody>
          <a:bodyPr/>
          <a:lstStyle/>
          <a:p>
            <a:fld id="{71710486-469B-4E3B-A157-159A85BB2036}" type="slidenum">
              <a:rPr lang="de-CH" smtClean="0"/>
              <a:t>19</a:t>
            </a:fld>
            <a:endParaRPr lang="de-CH"/>
          </a:p>
        </p:txBody>
      </p:sp>
    </p:spTree>
    <p:extLst>
      <p:ext uri="{BB962C8B-B14F-4D97-AF65-F5344CB8AC3E}">
        <p14:creationId xmlns:p14="http://schemas.microsoft.com/office/powerpoint/2010/main" val="1189863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Andrew used a statement-verification task in which he showed college students two kinds of statements:</a:t>
            </a:r>
          </a:p>
          <a:p>
            <a:r>
              <a:rPr lang="en-US"/>
              <a:t>So-called</a:t>
            </a:r>
            <a:r>
              <a:rPr lang="en-US" baseline="0"/>
              <a:t> congruent statements:</a:t>
            </a:r>
          </a:p>
          <a:p>
            <a:r>
              <a:rPr lang="en-US" baseline="0"/>
              <a:t>For example, "the moon revolves around the earth" - both our intuitive concept and scientific concept say that this is true.</a:t>
            </a:r>
          </a:p>
          <a:p>
            <a:r>
              <a:rPr lang="en-US" baseline="0"/>
              <a:t>On the other hand, incongruent statements; "the earth revolves around the sun" - our intuition says "no, this if false- I see the sun revolving around the earth every day" - but science says this is true.</a:t>
            </a:r>
          </a:p>
          <a:p>
            <a:r>
              <a:rPr lang="en-US" baseline="0"/>
              <a:t>Andrew found that across many topics from many different domains, individuals make more mistakes and take longer when asked to evaluate incongruent statements about a topic, in comparison to congruent statements.</a:t>
            </a:r>
          </a:p>
          <a:p>
            <a:r>
              <a:rPr lang="en-US" baseline="0"/>
              <a:t>He explains it with the assumption that our intuitive conceptions from childhood have never disappeared.</a:t>
            </a:r>
          </a:p>
          <a:p>
            <a:r>
              <a:rPr lang="en-US" baseline="0"/>
              <a:t>Instead, our intuitive and scientific conceptions about scientific phenomena co-exist and are always co-activated; when these are in conflict, which is the case for incongruent statements, interference occurs which takes time and can cause mistakes.</a:t>
            </a:r>
          </a:p>
          <a:p>
            <a:r>
              <a:rPr lang="en-US" baseline="0"/>
              <a:t>Many replications of this study have followed and found this incongruence-effect across many domains, age groups, and expertise levels of learners.</a:t>
            </a:r>
          </a:p>
          <a:p>
            <a:r>
              <a:rPr lang="de-CH" baseline="0"/>
              <a:t>My presentation today is concerned with the question what actually happens cognitively when two incongruent conceptions are activated. The most common assumption is that...</a:t>
            </a:r>
            <a:endParaRPr lang="en-US"/>
          </a:p>
        </p:txBody>
      </p:sp>
      <p:sp>
        <p:nvSpPr>
          <p:cNvPr id="4" name="Foliennummernplatzhalter 3"/>
          <p:cNvSpPr>
            <a:spLocks noGrp="1"/>
          </p:cNvSpPr>
          <p:nvPr>
            <p:ph type="sldNum" sz="quarter" idx="10"/>
          </p:nvPr>
        </p:nvSpPr>
        <p:spPr/>
        <p:txBody>
          <a:bodyPr/>
          <a:lstStyle/>
          <a:p>
            <a:fld id="{B0333689-08CB-4A65-8175-8D3CB394BF59}" type="slidenum">
              <a:rPr lang="en-US" smtClean="0"/>
              <a:t>2</a:t>
            </a:fld>
            <a:endParaRPr lang="en-US"/>
          </a:p>
        </p:txBody>
      </p:sp>
    </p:spTree>
    <p:extLst>
      <p:ext uri="{BB962C8B-B14F-4D97-AF65-F5344CB8AC3E}">
        <p14:creationId xmlns:p14="http://schemas.microsoft.com/office/powerpoint/2010/main" val="3548011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335A8-81FC-742B-533F-3C29838DC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C132F-9E2A-7F6F-E43F-6BA37A774EEA}"/>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78A0B7FF-E8B0-EDA8-B935-7B03D276E73B}"/>
              </a:ext>
            </a:extLst>
          </p:cNvPr>
          <p:cNvSpPr>
            <a:spLocks noGrp="1"/>
          </p:cNvSpPr>
          <p:nvPr>
            <p:ph type="body" idx="1"/>
          </p:nvPr>
        </p:nvSpPr>
        <p:spPr/>
        <p:txBody>
          <a:bodyPr/>
          <a:lstStyle/>
          <a:p>
            <a:r>
              <a:rPr lang="de-CH" baseline="0" dirty="0"/>
              <a:t>Über Inhaltswissen wird viel geforscht und geredet.</a:t>
            </a:r>
          </a:p>
          <a:p>
            <a:r>
              <a:rPr lang="de-CH" baseline="0" dirty="0"/>
              <a:t>Man beschreibt es kognitive Repräsentation über die Inhalte eines Bereiches, alles andere ist variabel.</a:t>
            </a:r>
          </a:p>
          <a:p>
            <a:r>
              <a:rPr lang="de-CH" baseline="0" dirty="0"/>
              <a:t>Mal ist es Faktenwissen, Konzeptwissen, deklaratives Wissen, prozedurales Wissen, metakognitives Wissen, Strategiewissen, meta-Strategiewissen, implizit, explizit, sensomotorisch und so weiter.</a:t>
            </a:r>
          </a:p>
          <a:p>
            <a:r>
              <a:rPr lang="de-CH" baseline="0" dirty="0" err="1"/>
              <a:t>Ausubel</a:t>
            </a:r>
            <a:r>
              <a:rPr lang="de-CH" baseline="0" dirty="0"/>
              <a:t> hat berühmt das Vorwissen als den wichtigsten Einflussfaktor beim Lernen beschrieben.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Seine Struktur kann sehr homogen sein, oder sehr heterogen, die Elemente verknüpft, alleinstehend, meist ist es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All diese Aussagen wurden mittlerweile widerlegt oder müssen anhand aktueller Arbeiten neu beurteilt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 lässt sich einteilen in Kategorien wie deklaratives vs. prozedurales Wissen: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Dazu muss ich nichts mehr sagen denn spätestens seit der Forschung von Michael Schneider wissen wir, dass selbst im berüchtigt systematischen Bereich der Mathematik diese Wissensarten nicht abgrenzbar sind. Dies mag daran liegen, dass sie sich in ihrer Entwicklung gegenseitig beeinflussen, oder ihre kognitiven Repräsentationen nicht trennbar sind; auf jeden Fall sind die Übergänge fliessend, dennoch finden die meisten von uns diese Einteilungen heuristisch </a:t>
            </a:r>
            <a:r>
              <a:rPr lang="de-CH" baseline="0" dirty="0" err="1"/>
              <a:t>nachwievor</a:t>
            </a:r>
            <a:r>
              <a:rPr lang="de-CH" baseline="0" dirty="0"/>
              <a:t> sinnvoll.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53A66F8D-C05F-ED43-6FD3-0B3D219FB1FE}"/>
              </a:ext>
            </a:extLst>
          </p:cNvPr>
          <p:cNvSpPr>
            <a:spLocks noGrp="1"/>
          </p:cNvSpPr>
          <p:nvPr>
            <p:ph type="sldNum" sz="quarter" idx="10"/>
          </p:nvPr>
        </p:nvSpPr>
        <p:spPr/>
        <p:txBody>
          <a:bodyPr/>
          <a:lstStyle/>
          <a:p>
            <a:fld id="{74F0F7FC-6A50-487C-ACD1-87F45D69C736}" type="slidenum">
              <a:rPr lang="de-CH" smtClean="0">
                <a:solidFill>
                  <a:prstClr val="black"/>
                </a:solidFill>
              </a:rPr>
              <a:pPr/>
              <a:t>20</a:t>
            </a:fld>
            <a:endParaRPr lang="de-CH">
              <a:solidFill>
                <a:prstClr val="black"/>
              </a:solidFill>
            </a:endParaRPr>
          </a:p>
        </p:txBody>
      </p:sp>
    </p:spTree>
    <p:extLst>
      <p:ext uri="{BB962C8B-B14F-4D97-AF65-F5344CB8AC3E}">
        <p14:creationId xmlns:p14="http://schemas.microsoft.com/office/powerpoint/2010/main" val="1992141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18D5-0538-03CD-F914-358000E23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D62F2-4970-C3ED-1655-D69C410F8FCF}"/>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EF31E071-94B8-2D02-AED1-88940D2E57E9}"/>
              </a:ext>
            </a:extLst>
          </p:cNvPr>
          <p:cNvSpPr>
            <a:spLocks noGrp="1"/>
          </p:cNvSpPr>
          <p:nvPr>
            <p:ph type="body" idx="1"/>
          </p:nvPr>
        </p:nvSpPr>
        <p:spPr/>
        <p:txBody>
          <a:bodyPr/>
          <a:lstStyle/>
          <a:p>
            <a:r>
              <a:rPr lang="de-CH" baseline="0" dirty="0"/>
              <a:t>Über Inhaltswissen wird viel geforscht und geredet.</a:t>
            </a:r>
          </a:p>
          <a:p>
            <a:r>
              <a:rPr lang="de-CH" baseline="0" dirty="0"/>
              <a:t>Man beschreibt es kognitive Repräsentation über die Inhalte eines Bereiches, alles andere ist variabel.</a:t>
            </a:r>
          </a:p>
          <a:p>
            <a:r>
              <a:rPr lang="de-CH" baseline="0" dirty="0"/>
              <a:t>Mal ist es Faktenwissen, Konzeptwissen, deklaratives Wissen, prozedurales Wissen, metakognitives Wissen, Strategiewissen, meta-Strategiewissen, implizit, explizit, sensomotorisch und so weiter.</a:t>
            </a:r>
          </a:p>
          <a:p>
            <a:r>
              <a:rPr lang="de-CH" baseline="0" dirty="0" err="1"/>
              <a:t>Ausubel</a:t>
            </a:r>
            <a:r>
              <a:rPr lang="de-CH" baseline="0" dirty="0"/>
              <a:t> hat berühmt das Vorwissen als den wichtigsten Einflussfaktor beim Lernen beschrieben.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Seine Struktur kann sehr homogen sein, oder sehr heterogen, die Elemente verknüpft, alleinstehend, meist ist es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All diese Aussagen wurden mittlerweile widerlegt oder müssen anhand aktueller Arbeiten neu beurteilt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 lässt sich einteilen in Kategorien wie deklaratives vs. prozedurales Wissen: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Dazu muss ich nichts mehr sagen denn spätestens seit der Forschung von Michael Schneider wissen wir, dass selbst im berüchtigt systematischen Bereich der Mathematik diese Wissensarten nicht abgrenzbar sind. Dies mag daran liegen, dass sie sich in ihrer Entwicklung gegenseitig beeinflussen, oder ihre kognitiven Repräsentationen nicht trennbar sind; auf jeden Fall sind die Übergänge fliessend, dennoch finden die meisten von uns diese Einteilungen heuristisch </a:t>
            </a:r>
            <a:r>
              <a:rPr lang="de-CH" baseline="0" dirty="0" err="1"/>
              <a:t>nachwievor</a:t>
            </a:r>
            <a:r>
              <a:rPr lang="de-CH" baseline="0" dirty="0"/>
              <a:t> sinnvoll.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3644C12A-8833-FF84-7D76-B6F1DFB1276A}"/>
              </a:ext>
            </a:extLst>
          </p:cNvPr>
          <p:cNvSpPr>
            <a:spLocks noGrp="1"/>
          </p:cNvSpPr>
          <p:nvPr>
            <p:ph type="sldNum" sz="quarter" idx="10"/>
          </p:nvPr>
        </p:nvSpPr>
        <p:spPr/>
        <p:txBody>
          <a:bodyPr/>
          <a:lstStyle/>
          <a:p>
            <a:fld id="{74F0F7FC-6A50-487C-ACD1-87F45D69C736}" type="slidenum">
              <a:rPr lang="de-CH" smtClean="0">
                <a:solidFill>
                  <a:prstClr val="black"/>
                </a:solidFill>
              </a:rPr>
              <a:pPr/>
              <a:t>21</a:t>
            </a:fld>
            <a:endParaRPr lang="de-CH">
              <a:solidFill>
                <a:prstClr val="black"/>
              </a:solidFill>
            </a:endParaRPr>
          </a:p>
        </p:txBody>
      </p:sp>
    </p:spTree>
    <p:extLst>
      <p:ext uri="{BB962C8B-B14F-4D97-AF65-F5344CB8AC3E}">
        <p14:creationId xmlns:p14="http://schemas.microsoft.com/office/powerpoint/2010/main" val="127853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3704F-E035-C56E-C1CB-3C68D0317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F8BFF-9E2E-0A60-8B15-C356E48EFB3F}"/>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08BDA980-82BC-FF7D-B85A-18F8A428972F}"/>
              </a:ext>
            </a:extLst>
          </p:cNvPr>
          <p:cNvSpPr>
            <a:spLocks noGrp="1"/>
          </p:cNvSpPr>
          <p:nvPr>
            <p:ph type="body" idx="1"/>
          </p:nvPr>
        </p:nvSpPr>
        <p:spPr/>
        <p:txBody>
          <a:bodyPr/>
          <a:lstStyle/>
          <a:p>
            <a:r>
              <a:rPr lang="de-CH" baseline="0" dirty="0" err="1"/>
              <a:t>Don’t</a:t>
            </a:r>
            <a:r>
              <a:rPr lang="de-CH" baseline="0" dirty="0"/>
              <a:t> </a:t>
            </a:r>
            <a:r>
              <a:rPr lang="de-CH" baseline="0" dirty="0" err="1"/>
              <a:t>put</a:t>
            </a:r>
            <a:r>
              <a:rPr lang="de-CH" baseline="0" dirty="0"/>
              <a:t> </a:t>
            </a:r>
            <a:r>
              <a:rPr lang="de-CH" baseline="0" dirty="0" err="1"/>
              <a:t>statistics</a:t>
            </a:r>
            <a:r>
              <a:rPr lang="de-CH" baseline="0" dirty="0"/>
              <a:t> in </a:t>
            </a:r>
            <a:r>
              <a:rPr lang="de-CH" baseline="0" dirty="0" err="1"/>
              <a:t>the</a:t>
            </a:r>
            <a:r>
              <a:rPr lang="de-CH" baseline="0" dirty="0"/>
              <a:t> end</a:t>
            </a:r>
          </a:p>
          <a:p>
            <a:r>
              <a:rPr lang="de-CH" baseline="0" dirty="0" err="1"/>
              <a:t>Don’t</a:t>
            </a:r>
            <a:r>
              <a:rPr lang="de-CH" baseline="0" dirty="0"/>
              <a:t> </a:t>
            </a:r>
            <a:r>
              <a:rPr lang="de-CH" baseline="0" dirty="0" err="1"/>
              <a:t>trust</a:t>
            </a:r>
            <a:r>
              <a:rPr lang="de-CH" baseline="0" dirty="0"/>
              <a:t> a </a:t>
            </a:r>
            <a:r>
              <a:rPr lang="de-CH" baseline="0" dirty="0" err="1"/>
              <a:t>single</a:t>
            </a:r>
            <a:r>
              <a:rPr lang="de-CH" baseline="0" dirty="0"/>
              <a:t> </a:t>
            </a:r>
            <a:r>
              <a:rPr lang="de-CH" baseline="0" dirty="0" err="1"/>
              <a:t>statistician</a:t>
            </a:r>
            <a:endParaRPr lang="de-CH" baseline="0" dirty="0"/>
          </a:p>
          <a:p>
            <a:r>
              <a:rPr lang="de-CH" baseline="0" dirty="0" err="1"/>
              <a:t>Don’t</a:t>
            </a:r>
            <a:r>
              <a:rPr lang="de-CH" baseline="0" dirty="0"/>
              <a:t> </a:t>
            </a:r>
            <a:r>
              <a:rPr lang="de-CH" baseline="0" dirty="0" err="1"/>
              <a:t>rely</a:t>
            </a:r>
            <a:r>
              <a:rPr lang="de-CH" baseline="0" dirty="0"/>
              <a:t> on p-</a:t>
            </a:r>
            <a:r>
              <a:rPr lang="de-CH" baseline="0" dirty="0" err="1"/>
              <a:t>values</a:t>
            </a:r>
            <a:endParaRPr lang="de-CH" baseline="0" dirty="0"/>
          </a:p>
          <a:p>
            <a:r>
              <a:rPr lang="de-CH" baseline="0" dirty="0" err="1"/>
              <a:t>Statistics</a:t>
            </a:r>
            <a:r>
              <a:rPr lang="de-CH" baseline="0" dirty="0"/>
              <a:t> </a:t>
            </a:r>
            <a:r>
              <a:rPr lang="de-CH" baseline="0" dirty="0" err="1"/>
              <a:t>matters</a:t>
            </a:r>
            <a:r>
              <a:rPr lang="de-CH" baseline="0" dirty="0"/>
              <a:t> after </a:t>
            </a:r>
            <a:r>
              <a:rPr lang="de-CH" baseline="0" dirty="0" err="1"/>
              <a:t>data</a:t>
            </a:r>
            <a:r>
              <a:rPr lang="de-CH" baseline="0" dirty="0"/>
              <a:t> </a:t>
            </a:r>
            <a:r>
              <a:rPr lang="de-CH" baseline="0" dirty="0" err="1"/>
              <a:t>collection</a:t>
            </a:r>
            <a:r>
              <a:rPr lang="de-CH" baseline="0" dirty="0"/>
              <a:t> -&gt; </a:t>
            </a:r>
            <a:r>
              <a:rPr lang="de-CH" baseline="0" dirty="0" err="1"/>
              <a:t>From</a:t>
            </a:r>
            <a:r>
              <a:rPr lang="de-CH" baseline="0" dirty="0"/>
              <a:t> </a:t>
            </a:r>
            <a:r>
              <a:rPr lang="de-CH" baseline="0" dirty="0" err="1"/>
              <a:t>the</a:t>
            </a:r>
            <a:r>
              <a:rPr lang="de-CH" baseline="0" dirty="0"/>
              <a:t> </a:t>
            </a:r>
            <a:r>
              <a:rPr lang="de-CH" baseline="0" dirty="0" err="1"/>
              <a:t>beginning</a:t>
            </a:r>
            <a:r>
              <a:rPr lang="de-CH" baseline="0" dirty="0"/>
              <a:t> of </a:t>
            </a:r>
            <a:r>
              <a:rPr lang="de-CH" baseline="0" dirty="0" err="1"/>
              <a:t>study</a:t>
            </a:r>
            <a:r>
              <a:rPr lang="de-CH" baseline="0" dirty="0"/>
              <a:t> </a:t>
            </a:r>
            <a:r>
              <a:rPr lang="de-CH" baseline="0" dirty="0" err="1"/>
              <a:t>planning</a:t>
            </a:r>
            <a:endParaRPr lang="de-CH" baseline="0" dirty="0"/>
          </a:p>
          <a:p>
            <a:r>
              <a:rPr lang="de-CH" baseline="0" dirty="0"/>
              <a:t>Median </a:t>
            </a:r>
            <a:r>
              <a:rPr lang="de-CH" baseline="0" dirty="0" err="1"/>
              <a:t>split</a:t>
            </a:r>
            <a:endParaRPr lang="de-CH" baseline="0" dirty="0"/>
          </a:p>
          <a:p>
            <a:r>
              <a:rPr lang="de-CH" baseline="0" dirty="0" err="1"/>
              <a:t>Confirmatory</a:t>
            </a:r>
            <a:r>
              <a:rPr lang="de-CH" baseline="0" dirty="0"/>
              <a:t> vs. </a:t>
            </a:r>
            <a:r>
              <a:rPr lang="de-CH" baseline="0" dirty="0" err="1"/>
              <a:t>exploratory</a:t>
            </a:r>
            <a:r>
              <a:rPr lang="de-CH" baseline="0" dirty="0"/>
              <a:t> </a:t>
            </a:r>
            <a:r>
              <a:rPr lang="de-CH" baseline="0" dirty="0" err="1"/>
              <a:t>analyses</a:t>
            </a:r>
            <a:endParaRPr lang="de-CH" baseline="0" dirty="0"/>
          </a:p>
          <a:p>
            <a:r>
              <a:rPr lang="de-CH" baseline="0" dirty="0"/>
              <a:t>https://www.autodeskresearch.com/publications/samestats</a:t>
            </a:r>
          </a:p>
          <a:p>
            <a:endParaRPr lang="de-CH" baseline="0" dirty="0"/>
          </a:p>
        </p:txBody>
      </p:sp>
      <p:sp>
        <p:nvSpPr>
          <p:cNvPr id="4" name="Slide Number Placeholder 3">
            <a:extLst>
              <a:ext uri="{FF2B5EF4-FFF2-40B4-BE49-F238E27FC236}">
                <a16:creationId xmlns:a16="http://schemas.microsoft.com/office/drawing/2014/main" id="{C6832586-B282-3DE3-28C5-0685DBE53687}"/>
              </a:ext>
            </a:extLst>
          </p:cNvPr>
          <p:cNvSpPr>
            <a:spLocks noGrp="1"/>
          </p:cNvSpPr>
          <p:nvPr>
            <p:ph type="sldNum" sz="quarter" idx="10"/>
          </p:nvPr>
        </p:nvSpPr>
        <p:spPr/>
        <p:txBody>
          <a:bodyPr/>
          <a:lstStyle/>
          <a:p>
            <a:fld id="{74F0F7FC-6A50-487C-ACD1-87F45D69C736}" type="slidenum">
              <a:rPr lang="de-CH" smtClean="0">
                <a:solidFill>
                  <a:prstClr val="black"/>
                </a:solidFill>
              </a:rPr>
              <a:pPr/>
              <a:t>22</a:t>
            </a:fld>
            <a:endParaRPr lang="de-CH">
              <a:solidFill>
                <a:prstClr val="black"/>
              </a:solidFill>
            </a:endParaRPr>
          </a:p>
        </p:txBody>
      </p:sp>
    </p:spTree>
    <p:extLst>
      <p:ext uri="{BB962C8B-B14F-4D97-AF65-F5344CB8AC3E}">
        <p14:creationId xmlns:p14="http://schemas.microsoft.com/office/powerpoint/2010/main" val="4021588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E9EED-2952-98FD-9B91-34E79D5E83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616E8A0-CB9E-4974-2E51-9B2AA93C03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C4786EA-738C-1786-458F-0103974E51BA}"/>
              </a:ext>
            </a:extLst>
          </p:cNvPr>
          <p:cNvSpPr>
            <a:spLocks noGrp="1"/>
          </p:cNvSpPr>
          <p:nvPr>
            <p:ph type="body" idx="1"/>
          </p:nvPr>
        </p:nvSpPr>
        <p:spPr/>
        <p:txBody>
          <a:bodyPr/>
          <a:lstStyle/>
          <a:p>
            <a:r>
              <a:rPr lang="en-US" dirty="0"/>
              <a:t>intuitive</a:t>
            </a:r>
            <a:r>
              <a:rPr lang="en-US" baseline="0" dirty="0"/>
              <a:t> and scientific concepts continue to co-exist.</a:t>
            </a:r>
          </a:p>
          <a:p>
            <a:r>
              <a:rPr lang="en-US" baseline="0" dirty="0"/>
              <a:t>Andrew showed that with the following experiment:</a:t>
            </a:r>
          </a:p>
          <a:p>
            <a:r>
              <a:rPr lang="en-US" baseline="0" dirty="0" err="1"/>
              <a:t>Nächste</a:t>
            </a:r>
            <a:r>
              <a:rPr lang="en-US" baseline="0" dirty="0"/>
              <a:t> Folie:</a:t>
            </a:r>
          </a:p>
          <a:p>
            <a:r>
              <a:rPr lang="en-US" baseline="0" dirty="0"/>
              <a:t>Design </a:t>
            </a:r>
            <a:r>
              <a:rPr lang="en-US" baseline="0" dirty="0" err="1"/>
              <a:t>hier</a:t>
            </a:r>
            <a:r>
              <a:rPr lang="en-US" baseline="0" dirty="0"/>
              <a:t> </a:t>
            </a:r>
            <a:r>
              <a:rPr lang="en-US" baseline="0" dirty="0" err="1"/>
              <a:t>noch</a:t>
            </a:r>
            <a:r>
              <a:rPr lang="en-US" baseline="0" dirty="0"/>
              <a:t> </a:t>
            </a:r>
            <a:r>
              <a:rPr lang="en-US" baseline="0" dirty="0" err="1"/>
              <a:t>rechts</a:t>
            </a:r>
            <a:r>
              <a:rPr lang="en-US" baseline="0" dirty="0"/>
              <a:t> </a:t>
            </a:r>
            <a:r>
              <a:rPr lang="en-US" baseline="0" dirty="0" err="1"/>
              <a:t>zeigen</a:t>
            </a:r>
            <a:r>
              <a:rPr lang="en-US" baseline="0" dirty="0"/>
              <a:t>. </a:t>
            </a:r>
            <a:r>
              <a:rPr lang="en-US" baseline="0" dirty="0" err="1"/>
              <a:t>Nächste</a:t>
            </a:r>
            <a:r>
              <a:rPr lang="en-US" baseline="0" dirty="0"/>
              <a:t> Folie </a:t>
            </a:r>
            <a:r>
              <a:rPr lang="en-US" baseline="0" dirty="0" err="1"/>
              <a:t>dann</a:t>
            </a:r>
            <a:r>
              <a:rPr lang="en-US" baseline="0" dirty="0"/>
              <a:t>:</a:t>
            </a:r>
          </a:p>
          <a:p>
            <a:r>
              <a:rPr lang="en-US" baseline="0" dirty="0" err="1"/>
              <a:t>Ergebnisse</a:t>
            </a:r>
            <a:r>
              <a:rPr lang="en-US" baseline="0" dirty="0"/>
              <a:t> und Interpretation. </a:t>
            </a:r>
            <a:r>
              <a:rPr lang="en-US" baseline="0" dirty="0" err="1"/>
              <a:t>Resultierende</a:t>
            </a:r>
            <a:r>
              <a:rPr lang="en-US" baseline="0" dirty="0"/>
              <a:t> </a:t>
            </a:r>
            <a:r>
              <a:rPr lang="en-US" baseline="0" dirty="0" err="1"/>
              <a:t>Umdeutung</a:t>
            </a:r>
            <a:r>
              <a:rPr lang="en-US" baseline="0" dirty="0"/>
              <a:t> des </a:t>
            </a:r>
            <a:r>
              <a:rPr lang="en-US" baseline="0" dirty="0" err="1"/>
              <a:t>zweiten</a:t>
            </a:r>
            <a:r>
              <a:rPr lang="en-US" baseline="0" dirty="0"/>
              <a:t> </a:t>
            </a:r>
            <a:r>
              <a:rPr lang="en-US" baseline="0" dirty="0" err="1"/>
              <a:t>Punktes</a:t>
            </a:r>
            <a:r>
              <a:rPr lang="en-US" baseline="0" dirty="0"/>
              <a:t>.</a:t>
            </a:r>
            <a:endParaRPr lang="en-US" dirty="0"/>
          </a:p>
        </p:txBody>
      </p:sp>
      <p:sp>
        <p:nvSpPr>
          <p:cNvPr id="4" name="Foliennummernplatzhalter 3">
            <a:extLst>
              <a:ext uri="{FF2B5EF4-FFF2-40B4-BE49-F238E27FC236}">
                <a16:creationId xmlns:a16="http://schemas.microsoft.com/office/drawing/2014/main" id="{9ED764BA-6431-3D6E-F488-BE150253915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556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6F4F8-1FA7-B4B8-52C4-1EFFB96BF4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581DCFC-BF53-702F-891D-F82D5D1E48C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7C263DC-1E72-89B1-20FB-E875E931CC4D}"/>
              </a:ext>
            </a:extLst>
          </p:cNvPr>
          <p:cNvSpPr>
            <a:spLocks noGrp="1"/>
          </p:cNvSpPr>
          <p:nvPr>
            <p:ph type="body" idx="1"/>
          </p:nvPr>
        </p:nvSpPr>
        <p:spPr/>
        <p:txBody>
          <a:bodyPr/>
          <a:lstStyle/>
          <a:p>
            <a:endParaRPr lang="de-CH" dirty="0"/>
          </a:p>
        </p:txBody>
      </p:sp>
      <p:sp>
        <p:nvSpPr>
          <p:cNvPr id="4" name="Foliennummernplatzhalter 3">
            <a:extLst>
              <a:ext uri="{FF2B5EF4-FFF2-40B4-BE49-F238E27FC236}">
                <a16:creationId xmlns:a16="http://schemas.microsoft.com/office/drawing/2014/main" id="{510E8524-5B9C-9512-E341-DD739719CCDA}"/>
              </a:ext>
            </a:extLst>
          </p:cNvPr>
          <p:cNvSpPr>
            <a:spLocks noGrp="1"/>
          </p:cNvSpPr>
          <p:nvPr>
            <p:ph type="sldNum" sz="quarter" idx="5"/>
          </p:nvPr>
        </p:nvSpPr>
        <p:spPr/>
        <p:txBody>
          <a:bodyPr/>
          <a:lstStyle/>
          <a:p>
            <a:fld id="{71710486-469B-4E3B-A157-159A85BB2036}" type="slidenum">
              <a:rPr lang="de-CH" smtClean="0"/>
              <a:t>24</a:t>
            </a:fld>
            <a:endParaRPr lang="de-CH"/>
          </a:p>
        </p:txBody>
      </p:sp>
    </p:spTree>
    <p:extLst>
      <p:ext uri="{BB962C8B-B14F-4D97-AF65-F5344CB8AC3E}">
        <p14:creationId xmlns:p14="http://schemas.microsoft.com/office/powerpoint/2010/main" val="510900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8068F-D73C-3D97-DD48-751C76B08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1F067-9018-4916-6FCF-A27CDF9BA539}"/>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311586C2-317B-C714-3DD6-A939F63391DF}"/>
              </a:ext>
            </a:extLst>
          </p:cNvPr>
          <p:cNvSpPr>
            <a:spLocks noGrp="1"/>
          </p:cNvSpPr>
          <p:nvPr>
            <p:ph type="body" idx="1"/>
          </p:nvPr>
        </p:nvSpPr>
        <p:spPr/>
        <p:txBody>
          <a:bodyPr/>
          <a:lstStyle/>
          <a:p>
            <a:r>
              <a:rPr lang="de-CH" baseline="0" dirty="0" err="1"/>
              <a:t>Don’t</a:t>
            </a:r>
            <a:r>
              <a:rPr lang="de-CH" baseline="0" dirty="0"/>
              <a:t> </a:t>
            </a:r>
            <a:r>
              <a:rPr lang="de-CH" baseline="0" dirty="0" err="1"/>
              <a:t>put</a:t>
            </a:r>
            <a:r>
              <a:rPr lang="de-CH" baseline="0" dirty="0"/>
              <a:t> </a:t>
            </a:r>
            <a:r>
              <a:rPr lang="de-CH" baseline="0" dirty="0" err="1"/>
              <a:t>statistics</a:t>
            </a:r>
            <a:r>
              <a:rPr lang="de-CH" baseline="0" dirty="0"/>
              <a:t> in </a:t>
            </a:r>
            <a:r>
              <a:rPr lang="de-CH" baseline="0" dirty="0" err="1"/>
              <a:t>the</a:t>
            </a:r>
            <a:r>
              <a:rPr lang="de-CH" baseline="0" dirty="0"/>
              <a:t> end</a:t>
            </a:r>
          </a:p>
          <a:p>
            <a:r>
              <a:rPr lang="de-CH" baseline="0" dirty="0" err="1"/>
              <a:t>Don’t</a:t>
            </a:r>
            <a:r>
              <a:rPr lang="de-CH" baseline="0" dirty="0"/>
              <a:t> </a:t>
            </a:r>
            <a:r>
              <a:rPr lang="de-CH" baseline="0" dirty="0" err="1"/>
              <a:t>trust</a:t>
            </a:r>
            <a:r>
              <a:rPr lang="de-CH" baseline="0" dirty="0"/>
              <a:t> a </a:t>
            </a:r>
            <a:r>
              <a:rPr lang="de-CH" baseline="0" dirty="0" err="1"/>
              <a:t>single</a:t>
            </a:r>
            <a:r>
              <a:rPr lang="de-CH" baseline="0" dirty="0"/>
              <a:t> </a:t>
            </a:r>
            <a:r>
              <a:rPr lang="de-CH" baseline="0" dirty="0" err="1"/>
              <a:t>statistician</a:t>
            </a:r>
            <a:endParaRPr lang="de-CH" baseline="0" dirty="0"/>
          </a:p>
          <a:p>
            <a:r>
              <a:rPr lang="de-CH" baseline="0" dirty="0" err="1"/>
              <a:t>Don’t</a:t>
            </a:r>
            <a:r>
              <a:rPr lang="de-CH" baseline="0" dirty="0"/>
              <a:t> </a:t>
            </a:r>
            <a:r>
              <a:rPr lang="de-CH" baseline="0" dirty="0" err="1"/>
              <a:t>rely</a:t>
            </a:r>
            <a:r>
              <a:rPr lang="de-CH" baseline="0" dirty="0"/>
              <a:t> on p-</a:t>
            </a:r>
            <a:r>
              <a:rPr lang="de-CH" baseline="0" dirty="0" err="1"/>
              <a:t>values</a:t>
            </a:r>
            <a:endParaRPr lang="de-CH" baseline="0" dirty="0"/>
          </a:p>
          <a:p>
            <a:r>
              <a:rPr lang="de-CH" baseline="0" dirty="0" err="1"/>
              <a:t>Statistics</a:t>
            </a:r>
            <a:r>
              <a:rPr lang="de-CH" baseline="0" dirty="0"/>
              <a:t> </a:t>
            </a:r>
            <a:r>
              <a:rPr lang="de-CH" baseline="0" dirty="0" err="1"/>
              <a:t>matters</a:t>
            </a:r>
            <a:r>
              <a:rPr lang="de-CH" baseline="0" dirty="0"/>
              <a:t> after </a:t>
            </a:r>
            <a:r>
              <a:rPr lang="de-CH" baseline="0" dirty="0" err="1"/>
              <a:t>data</a:t>
            </a:r>
            <a:r>
              <a:rPr lang="de-CH" baseline="0" dirty="0"/>
              <a:t> </a:t>
            </a:r>
            <a:r>
              <a:rPr lang="de-CH" baseline="0" dirty="0" err="1"/>
              <a:t>collection</a:t>
            </a:r>
            <a:r>
              <a:rPr lang="de-CH" baseline="0" dirty="0"/>
              <a:t> -&gt; </a:t>
            </a:r>
            <a:r>
              <a:rPr lang="de-CH" baseline="0" dirty="0" err="1"/>
              <a:t>From</a:t>
            </a:r>
            <a:r>
              <a:rPr lang="de-CH" baseline="0" dirty="0"/>
              <a:t> </a:t>
            </a:r>
            <a:r>
              <a:rPr lang="de-CH" baseline="0" dirty="0" err="1"/>
              <a:t>the</a:t>
            </a:r>
            <a:r>
              <a:rPr lang="de-CH" baseline="0" dirty="0"/>
              <a:t> </a:t>
            </a:r>
            <a:r>
              <a:rPr lang="de-CH" baseline="0" dirty="0" err="1"/>
              <a:t>beginning</a:t>
            </a:r>
            <a:r>
              <a:rPr lang="de-CH" baseline="0" dirty="0"/>
              <a:t> of </a:t>
            </a:r>
            <a:r>
              <a:rPr lang="de-CH" baseline="0" dirty="0" err="1"/>
              <a:t>study</a:t>
            </a:r>
            <a:r>
              <a:rPr lang="de-CH" baseline="0" dirty="0"/>
              <a:t> </a:t>
            </a:r>
            <a:r>
              <a:rPr lang="de-CH" baseline="0" dirty="0" err="1"/>
              <a:t>planning</a:t>
            </a:r>
            <a:endParaRPr lang="de-CH" baseline="0" dirty="0"/>
          </a:p>
          <a:p>
            <a:r>
              <a:rPr lang="de-CH" baseline="0" dirty="0"/>
              <a:t>Median </a:t>
            </a:r>
            <a:r>
              <a:rPr lang="de-CH" baseline="0" dirty="0" err="1"/>
              <a:t>split</a:t>
            </a:r>
            <a:endParaRPr lang="de-CH" baseline="0" dirty="0"/>
          </a:p>
          <a:p>
            <a:r>
              <a:rPr lang="de-CH" baseline="0" dirty="0" err="1"/>
              <a:t>Confirmatory</a:t>
            </a:r>
            <a:r>
              <a:rPr lang="de-CH" baseline="0" dirty="0"/>
              <a:t> vs. </a:t>
            </a:r>
            <a:r>
              <a:rPr lang="de-CH" baseline="0" dirty="0" err="1"/>
              <a:t>exploratory</a:t>
            </a:r>
            <a:r>
              <a:rPr lang="de-CH" baseline="0" dirty="0"/>
              <a:t> </a:t>
            </a:r>
            <a:r>
              <a:rPr lang="de-CH" baseline="0" dirty="0" err="1"/>
              <a:t>analyses</a:t>
            </a:r>
            <a:endParaRPr lang="de-CH" baseline="0" dirty="0"/>
          </a:p>
          <a:p>
            <a:r>
              <a:rPr lang="de-CH" baseline="0" dirty="0"/>
              <a:t>https://www.autodeskresearch.com/publications/samestats</a:t>
            </a:r>
          </a:p>
          <a:p>
            <a:endParaRPr lang="de-CH" baseline="0" dirty="0"/>
          </a:p>
        </p:txBody>
      </p:sp>
      <p:sp>
        <p:nvSpPr>
          <p:cNvPr id="4" name="Slide Number Placeholder 3">
            <a:extLst>
              <a:ext uri="{FF2B5EF4-FFF2-40B4-BE49-F238E27FC236}">
                <a16:creationId xmlns:a16="http://schemas.microsoft.com/office/drawing/2014/main" id="{701D00A7-6FD4-1641-0824-D667F12040BE}"/>
              </a:ext>
            </a:extLst>
          </p:cNvPr>
          <p:cNvSpPr>
            <a:spLocks noGrp="1"/>
          </p:cNvSpPr>
          <p:nvPr>
            <p:ph type="sldNum" sz="quarter" idx="10"/>
          </p:nvPr>
        </p:nvSpPr>
        <p:spPr/>
        <p:txBody>
          <a:bodyPr/>
          <a:lstStyle/>
          <a:p>
            <a:fld id="{74F0F7FC-6A50-487C-ACD1-87F45D69C736}" type="slidenum">
              <a:rPr lang="de-CH" smtClean="0">
                <a:solidFill>
                  <a:prstClr val="black"/>
                </a:solidFill>
              </a:rPr>
              <a:pPr/>
              <a:t>25</a:t>
            </a:fld>
            <a:endParaRPr lang="de-CH">
              <a:solidFill>
                <a:prstClr val="black"/>
              </a:solidFill>
            </a:endParaRPr>
          </a:p>
        </p:txBody>
      </p:sp>
    </p:spTree>
    <p:extLst>
      <p:ext uri="{BB962C8B-B14F-4D97-AF65-F5344CB8AC3E}">
        <p14:creationId xmlns:p14="http://schemas.microsoft.com/office/powerpoint/2010/main" val="3437998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809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07AFC-9C2B-F19F-208D-778762C57B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C3F3B-0BC6-AA2F-E9F1-AC0B093DBC6A}"/>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4C445D2A-0762-1406-D666-987FE56C2FB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33735557-BF03-EBEE-2A6A-7AD7B9740551}"/>
              </a:ext>
            </a:extLst>
          </p:cNvPr>
          <p:cNvSpPr>
            <a:spLocks noGrp="1"/>
          </p:cNvSpPr>
          <p:nvPr>
            <p:ph type="sldNum" sz="quarter" idx="10"/>
          </p:nvPr>
        </p:nvSpPr>
        <p:spPr/>
        <p:txBody>
          <a:bodyPr/>
          <a:lstStyle/>
          <a:p>
            <a:fld id="{74F0F7FC-6A50-487C-ACD1-87F45D69C736}" type="slidenum">
              <a:rPr lang="de-CH" smtClean="0">
                <a:solidFill>
                  <a:prstClr val="black"/>
                </a:solidFill>
              </a:rPr>
              <a:pPr/>
              <a:t>27</a:t>
            </a:fld>
            <a:endParaRPr lang="de-CH">
              <a:solidFill>
                <a:prstClr val="black"/>
              </a:solidFill>
            </a:endParaRPr>
          </a:p>
        </p:txBody>
      </p:sp>
    </p:spTree>
    <p:extLst>
      <p:ext uri="{BB962C8B-B14F-4D97-AF65-F5344CB8AC3E}">
        <p14:creationId xmlns:p14="http://schemas.microsoft.com/office/powerpoint/2010/main" val="202856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intuitive</a:t>
            </a:r>
            <a:r>
              <a:rPr lang="en-US" baseline="0"/>
              <a:t> and scientific concepts continue to co-exist.</a:t>
            </a:r>
          </a:p>
          <a:p>
            <a:r>
              <a:rPr lang="en-US" baseline="0"/>
              <a:t>Andrew showed that with the following experiment: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312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3DFB3-BCE1-CB93-85BA-5DD23A7125C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53FCF5E-6B92-93B4-7944-A51C9543198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B71CAFC-4571-9F52-C616-5557B87C627A}"/>
              </a:ext>
            </a:extLst>
          </p:cNvPr>
          <p:cNvSpPr>
            <a:spLocks noGrp="1"/>
          </p:cNvSpPr>
          <p:nvPr>
            <p:ph type="body" idx="1"/>
          </p:nvPr>
        </p:nvSpPr>
        <p:spPr/>
        <p:txBody>
          <a:bodyPr/>
          <a:lstStyle/>
          <a:p>
            <a:r>
              <a:rPr lang="en-US" dirty="0"/>
              <a:t>intuitive</a:t>
            </a:r>
            <a:r>
              <a:rPr lang="en-US" baseline="0" dirty="0"/>
              <a:t> and scientific concepts continue to co-exist.</a:t>
            </a:r>
          </a:p>
          <a:p>
            <a:r>
              <a:rPr lang="en-US" baseline="0" dirty="0"/>
              <a:t>Andrew showed that with the following experiment:</a:t>
            </a:r>
          </a:p>
          <a:p>
            <a:r>
              <a:rPr lang="en-US" baseline="0" dirty="0" err="1"/>
              <a:t>Nächste</a:t>
            </a:r>
            <a:r>
              <a:rPr lang="en-US" baseline="0" dirty="0"/>
              <a:t> Folie:</a:t>
            </a:r>
          </a:p>
          <a:p>
            <a:r>
              <a:rPr lang="en-US" baseline="0" dirty="0"/>
              <a:t>Design </a:t>
            </a:r>
            <a:r>
              <a:rPr lang="en-US" baseline="0" dirty="0" err="1"/>
              <a:t>hier</a:t>
            </a:r>
            <a:r>
              <a:rPr lang="en-US" baseline="0" dirty="0"/>
              <a:t> </a:t>
            </a:r>
            <a:r>
              <a:rPr lang="en-US" baseline="0" dirty="0" err="1"/>
              <a:t>noch</a:t>
            </a:r>
            <a:r>
              <a:rPr lang="en-US" baseline="0" dirty="0"/>
              <a:t> </a:t>
            </a:r>
            <a:r>
              <a:rPr lang="en-US" baseline="0" dirty="0" err="1"/>
              <a:t>rechts</a:t>
            </a:r>
            <a:r>
              <a:rPr lang="en-US" baseline="0" dirty="0"/>
              <a:t> </a:t>
            </a:r>
            <a:r>
              <a:rPr lang="en-US" baseline="0" dirty="0" err="1"/>
              <a:t>zeigen</a:t>
            </a:r>
            <a:r>
              <a:rPr lang="en-US" baseline="0" dirty="0"/>
              <a:t>. </a:t>
            </a:r>
            <a:r>
              <a:rPr lang="en-US" baseline="0" dirty="0" err="1"/>
              <a:t>Nächste</a:t>
            </a:r>
            <a:r>
              <a:rPr lang="en-US" baseline="0" dirty="0"/>
              <a:t> Folie </a:t>
            </a:r>
            <a:r>
              <a:rPr lang="en-US" baseline="0" dirty="0" err="1"/>
              <a:t>dann</a:t>
            </a:r>
            <a:r>
              <a:rPr lang="en-US" baseline="0" dirty="0"/>
              <a:t>:</a:t>
            </a:r>
          </a:p>
          <a:p>
            <a:r>
              <a:rPr lang="en-US" baseline="0" dirty="0" err="1"/>
              <a:t>Ergebnisse</a:t>
            </a:r>
            <a:r>
              <a:rPr lang="en-US" baseline="0" dirty="0"/>
              <a:t> und Interpretation. </a:t>
            </a:r>
            <a:r>
              <a:rPr lang="en-US" baseline="0" dirty="0" err="1"/>
              <a:t>Resultierende</a:t>
            </a:r>
            <a:r>
              <a:rPr lang="en-US" baseline="0" dirty="0"/>
              <a:t> </a:t>
            </a:r>
            <a:r>
              <a:rPr lang="en-US" baseline="0" dirty="0" err="1"/>
              <a:t>Umdeutung</a:t>
            </a:r>
            <a:r>
              <a:rPr lang="en-US" baseline="0" dirty="0"/>
              <a:t> des </a:t>
            </a:r>
            <a:r>
              <a:rPr lang="en-US" baseline="0" dirty="0" err="1"/>
              <a:t>zweiten</a:t>
            </a:r>
            <a:r>
              <a:rPr lang="en-US" baseline="0" dirty="0"/>
              <a:t> </a:t>
            </a:r>
            <a:r>
              <a:rPr lang="en-US" baseline="0" dirty="0" err="1"/>
              <a:t>Punktes</a:t>
            </a:r>
            <a:r>
              <a:rPr lang="en-US" baseline="0" dirty="0"/>
              <a:t>.</a:t>
            </a:r>
            <a:endParaRPr lang="en-US" dirty="0"/>
          </a:p>
        </p:txBody>
      </p:sp>
      <p:sp>
        <p:nvSpPr>
          <p:cNvPr id="4" name="Foliennummernplatzhalter 3">
            <a:extLst>
              <a:ext uri="{FF2B5EF4-FFF2-40B4-BE49-F238E27FC236}">
                <a16:creationId xmlns:a16="http://schemas.microsoft.com/office/drawing/2014/main" id="{D27CB502-4620-00DF-E004-EBBE053249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02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8831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EC1E6-FF7A-BCE3-79B8-BFF389083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24C9F2-4FD8-419C-CC03-7C412C5374F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8D949F5A-3F32-38E4-DCEC-68EE200B9FBC}"/>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8B383AE5-1501-DBAA-EEBA-7D98484F8272}"/>
              </a:ext>
            </a:extLst>
          </p:cNvPr>
          <p:cNvSpPr>
            <a:spLocks noGrp="1"/>
          </p:cNvSpPr>
          <p:nvPr>
            <p:ph type="sldNum" sz="quarter" idx="10"/>
          </p:nvPr>
        </p:nvSpPr>
        <p:spPr/>
        <p:txBody>
          <a:bodyPr/>
          <a:lstStyle/>
          <a:p>
            <a:fld id="{74F0F7FC-6A50-487C-ACD1-87F45D69C736}" type="slidenum">
              <a:rPr lang="de-CH" smtClean="0">
                <a:solidFill>
                  <a:prstClr val="black"/>
                </a:solidFill>
              </a:rPr>
              <a:pPr/>
              <a:t>30</a:t>
            </a:fld>
            <a:endParaRPr lang="de-CH">
              <a:solidFill>
                <a:prstClr val="black"/>
              </a:solidFill>
            </a:endParaRPr>
          </a:p>
        </p:txBody>
      </p:sp>
    </p:spTree>
    <p:extLst>
      <p:ext uri="{BB962C8B-B14F-4D97-AF65-F5344CB8AC3E}">
        <p14:creationId xmlns:p14="http://schemas.microsoft.com/office/powerpoint/2010/main" val="1822348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6F577-E8F7-B546-072A-514D40B0D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33E2D-95B2-372D-0169-C7A065015648}"/>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1A29349B-17DD-35BA-D75C-4B4630C8B77B}"/>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E2765ED6-1323-A06D-6DBA-8DF149C00994}"/>
              </a:ext>
            </a:extLst>
          </p:cNvPr>
          <p:cNvSpPr>
            <a:spLocks noGrp="1"/>
          </p:cNvSpPr>
          <p:nvPr>
            <p:ph type="sldNum" sz="quarter" idx="10"/>
          </p:nvPr>
        </p:nvSpPr>
        <p:spPr/>
        <p:txBody>
          <a:bodyPr/>
          <a:lstStyle/>
          <a:p>
            <a:fld id="{74F0F7FC-6A50-487C-ACD1-87F45D69C736}" type="slidenum">
              <a:rPr lang="de-CH" smtClean="0">
                <a:solidFill>
                  <a:prstClr val="black"/>
                </a:solidFill>
              </a:rPr>
              <a:pPr/>
              <a:t>31</a:t>
            </a:fld>
            <a:endParaRPr lang="de-CH">
              <a:solidFill>
                <a:prstClr val="black"/>
              </a:solidFill>
            </a:endParaRPr>
          </a:p>
        </p:txBody>
      </p:sp>
    </p:spTree>
    <p:extLst>
      <p:ext uri="{BB962C8B-B14F-4D97-AF65-F5344CB8AC3E}">
        <p14:creationId xmlns:p14="http://schemas.microsoft.com/office/powerpoint/2010/main" val="2389733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D370-8348-709B-19CA-6D15477640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E6729B-A8A0-3D30-9A63-95CDDD891374}"/>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C5576982-EDB9-4232-5408-6F57FEDD26C8}"/>
              </a:ext>
            </a:extLst>
          </p:cNvPr>
          <p:cNvSpPr>
            <a:spLocks noGrp="1"/>
          </p:cNvSpPr>
          <p:nvPr>
            <p:ph type="body" idx="1"/>
          </p:nvPr>
        </p:nvSpPr>
        <p:spPr/>
        <p:txBody>
          <a:bodyPr/>
          <a:lstStyle/>
          <a:p>
            <a:r>
              <a:rPr lang="de-CH" baseline="0" dirty="0"/>
              <a:t>Über Inhaltswissen wird viel geforscht und geredet.</a:t>
            </a:r>
          </a:p>
          <a:p>
            <a:r>
              <a:rPr lang="de-CH" baseline="0" dirty="0"/>
              <a:t>Man beschreibt es kognitive Repräsentation über die Inhalte eines Bereiches, alles andere ist variabel.</a:t>
            </a:r>
          </a:p>
          <a:p>
            <a:r>
              <a:rPr lang="de-CH" baseline="0" dirty="0"/>
              <a:t>Mal ist es Faktenwissen, Konzeptwissen, deklaratives Wissen, prozedurales Wissen, metakognitives Wissen, Strategiewissen, meta-Strategiewissen, implizit, explizit, sensomotorisch und so weiter.</a:t>
            </a:r>
          </a:p>
          <a:p>
            <a:r>
              <a:rPr lang="de-CH" baseline="0" dirty="0" err="1"/>
              <a:t>Ausubel</a:t>
            </a:r>
            <a:r>
              <a:rPr lang="de-CH" baseline="0" dirty="0"/>
              <a:t> hat berühmt das Vorwissen als den wichtigsten Einflussfaktor beim Lernen beschrieben.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Seine Struktur kann sehr homogen sein, oder sehr heterogen, die Elemente verknüpft, alleinstehend, meist ist es komplex.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All diese Aussagen wurden mittlerweile widerlegt oder müssen anhand aktueller Arbeiten neu beurteilt werden.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1:</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Wissen lässt sich einteilen in Kategorien wie deklaratives vs. prozedurales Wissen: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Dazu muss ich nichts mehr sagen denn spätestens seit der Forschung von Michael Schneider wissen wir, dass selbst im berüchtigt systematischen Bereich der Mathematik diese Wissensarten nicht abgrenzbar sind. Dies mag daran liegen, dass sie sich in ihrer Entwicklung gegenseitig beeinflussen, oder ihre kognitiven Repräsentationen nicht trennbar sind; auf jeden Fall sind die Übergänge fliessend, dennoch finden die meisten von uns diese Einteilungen heuristisch </a:t>
            </a:r>
            <a:r>
              <a:rPr lang="de-CH" baseline="0" dirty="0" err="1"/>
              <a:t>nachwievor</a:t>
            </a:r>
            <a:r>
              <a:rPr lang="de-CH" baseline="0" dirty="0"/>
              <a:t> sinnvoll.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2:</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Vorwissen ist der wichtigste Einflussfaktor für das Lernen: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Aussage 3:</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dirty="0"/>
              <a:t>Zur Messung von Inhaltswissen benötigen wir valide und reliable Messinstrumente.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dirty="0"/>
          </a:p>
        </p:txBody>
      </p:sp>
      <p:sp>
        <p:nvSpPr>
          <p:cNvPr id="4" name="Slide Number Placeholder 3">
            <a:extLst>
              <a:ext uri="{FF2B5EF4-FFF2-40B4-BE49-F238E27FC236}">
                <a16:creationId xmlns:a16="http://schemas.microsoft.com/office/drawing/2014/main" id="{4C9A6F6F-F7E3-5AFB-4ED7-D303963E3EE9}"/>
              </a:ext>
            </a:extLst>
          </p:cNvPr>
          <p:cNvSpPr>
            <a:spLocks noGrp="1"/>
          </p:cNvSpPr>
          <p:nvPr>
            <p:ph type="sldNum" sz="quarter" idx="10"/>
          </p:nvPr>
        </p:nvSpPr>
        <p:spPr/>
        <p:txBody>
          <a:bodyPr/>
          <a:lstStyle/>
          <a:p>
            <a:fld id="{74F0F7FC-6A50-487C-ACD1-87F45D69C736}" type="slidenum">
              <a:rPr lang="de-CH" smtClean="0">
                <a:solidFill>
                  <a:prstClr val="black"/>
                </a:solidFill>
              </a:rPr>
              <a:pPr/>
              <a:t>32</a:t>
            </a:fld>
            <a:endParaRPr lang="de-CH">
              <a:solidFill>
                <a:prstClr val="black"/>
              </a:solidFill>
            </a:endParaRPr>
          </a:p>
        </p:txBody>
      </p:sp>
    </p:spTree>
    <p:extLst>
      <p:ext uri="{BB962C8B-B14F-4D97-AF65-F5344CB8AC3E}">
        <p14:creationId xmlns:p14="http://schemas.microsoft.com/office/powerpoint/2010/main" val="3350718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4B9B2-FF39-95B9-FE86-296283B27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2AFD5-4BF0-B61D-6E78-7AB587F26B00}"/>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D0EC3361-4E72-F87D-0422-F15E1AF21B0C}"/>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CA7B8194-DF4A-E0AB-29DF-5F37E0FA53B3}"/>
              </a:ext>
            </a:extLst>
          </p:cNvPr>
          <p:cNvSpPr>
            <a:spLocks noGrp="1"/>
          </p:cNvSpPr>
          <p:nvPr>
            <p:ph type="sldNum" sz="quarter" idx="10"/>
          </p:nvPr>
        </p:nvSpPr>
        <p:spPr/>
        <p:txBody>
          <a:bodyPr/>
          <a:lstStyle/>
          <a:p>
            <a:fld id="{74F0F7FC-6A50-487C-ACD1-87F45D69C736}" type="slidenum">
              <a:rPr lang="de-CH" smtClean="0">
                <a:solidFill>
                  <a:prstClr val="black"/>
                </a:solidFill>
              </a:rPr>
              <a:pPr/>
              <a:t>33</a:t>
            </a:fld>
            <a:endParaRPr lang="de-CH">
              <a:solidFill>
                <a:prstClr val="black"/>
              </a:solidFill>
            </a:endParaRPr>
          </a:p>
        </p:txBody>
      </p:sp>
    </p:spTree>
    <p:extLst>
      <p:ext uri="{BB962C8B-B14F-4D97-AF65-F5344CB8AC3E}">
        <p14:creationId xmlns:p14="http://schemas.microsoft.com/office/powerpoint/2010/main" val="3108062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BB40B-B9D2-30C4-AF3F-2E208673E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5FB799-F6D6-6F6E-10B6-BF19A51DFADA}"/>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00D725BE-6A57-FF8D-A06E-3D0C3046EA44}"/>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12470AA6-E4BA-E0D7-9B7D-CB6DC42F7D4F}"/>
              </a:ext>
            </a:extLst>
          </p:cNvPr>
          <p:cNvSpPr>
            <a:spLocks noGrp="1"/>
          </p:cNvSpPr>
          <p:nvPr>
            <p:ph type="sldNum" sz="quarter" idx="10"/>
          </p:nvPr>
        </p:nvSpPr>
        <p:spPr/>
        <p:txBody>
          <a:bodyPr/>
          <a:lstStyle/>
          <a:p>
            <a:fld id="{74F0F7FC-6A50-487C-ACD1-87F45D69C736}" type="slidenum">
              <a:rPr lang="de-CH" smtClean="0">
                <a:solidFill>
                  <a:prstClr val="black"/>
                </a:solidFill>
              </a:rPr>
              <a:pPr/>
              <a:t>34</a:t>
            </a:fld>
            <a:endParaRPr lang="de-CH">
              <a:solidFill>
                <a:prstClr val="black"/>
              </a:solidFill>
            </a:endParaRPr>
          </a:p>
        </p:txBody>
      </p:sp>
    </p:spTree>
    <p:extLst>
      <p:ext uri="{BB962C8B-B14F-4D97-AF65-F5344CB8AC3E}">
        <p14:creationId xmlns:p14="http://schemas.microsoft.com/office/powerpoint/2010/main" val="1350780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792A8-1B5A-7673-8FB5-1B400C301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4DF20-EF33-FD7B-20BD-8B321A5CD336}"/>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79182D5C-FEEF-380A-E85C-6D10A982EEFD}"/>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EE4E7670-05D2-C6AF-C982-A1F3B1B15F0E}"/>
              </a:ext>
            </a:extLst>
          </p:cNvPr>
          <p:cNvSpPr>
            <a:spLocks noGrp="1"/>
          </p:cNvSpPr>
          <p:nvPr>
            <p:ph type="sldNum" sz="quarter" idx="10"/>
          </p:nvPr>
        </p:nvSpPr>
        <p:spPr/>
        <p:txBody>
          <a:bodyPr/>
          <a:lstStyle/>
          <a:p>
            <a:fld id="{74F0F7FC-6A50-487C-ACD1-87F45D69C736}" type="slidenum">
              <a:rPr lang="de-CH" smtClean="0">
                <a:solidFill>
                  <a:prstClr val="black"/>
                </a:solidFill>
              </a:rPr>
              <a:pPr/>
              <a:t>35</a:t>
            </a:fld>
            <a:endParaRPr lang="de-CH">
              <a:solidFill>
                <a:prstClr val="black"/>
              </a:solidFill>
            </a:endParaRPr>
          </a:p>
        </p:txBody>
      </p:sp>
    </p:spTree>
    <p:extLst>
      <p:ext uri="{BB962C8B-B14F-4D97-AF65-F5344CB8AC3E}">
        <p14:creationId xmlns:p14="http://schemas.microsoft.com/office/powerpoint/2010/main" val="193573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03232-A6D4-98BF-EF58-6E2797631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0F5E6A-FC8C-881E-BE75-5FDDC79828CC}"/>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D63A6B30-893B-D13E-FA9F-2EA4F4CF2CBD}"/>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C8EBDB0A-A8DF-BDCA-1C33-52F19DD39FDD}"/>
              </a:ext>
            </a:extLst>
          </p:cNvPr>
          <p:cNvSpPr>
            <a:spLocks noGrp="1"/>
          </p:cNvSpPr>
          <p:nvPr>
            <p:ph type="sldNum" sz="quarter" idx="10"/>
          </p:nvPr>
        </p:nvSpPr>
        <p:spPr/>
        <p:txBody>
          <a:bodyPr/>
          <a:lstStyle/>
          <a:p>
            <a:fld id="{74F0F7FC-6A50-487C-ACD1-87F45D69C736}" type="slidenum">
              <a:rPr lang="de-CH" smtClean="0">
                <a:solidFill>
                  <a:prstClr val="black"/>
                </a:solidFill>
              </a:rPr>
              <a:pPr/>
              <a:t>36</a:t>
            </a:fld>
            <a:endParaRPr lang="de-CH">
              <a:solidFill>
                <a:prstClr val="black"/>
              </a:solidFill>
            </a:endParaRPr>
          </a:p>
        </p:txBody>
      </p:sp>
    </p:spTree>
    <p:extLst>
      <p:ext uri="{BB962C8B-B14F-4D97-AF65-F5344CB8AC3E}">
        <p14:creationId xmlns:p14="http://schemas.microsoft.com/office/powerpoint/2010/main" val="2400196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EA951-ED7C-1E91-E034-60439A17DB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55E18-AE22-87A1-F4C8-7B4B7C412C05}"/>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4F76FA98-FF07-BEDC-9A94-636324EDF48F}"/>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EF73E4DC-15F4-FEF1-C299-11A16E076624}"/>
              </a:ext>
            </a:extLst>
          </p:cNvPr>
          <p:cNvSpPr>
            <a:spLocks noGrp="1"/>
          </p:cNvSpPr>
          <p:nvPr>
            <p:ph type="sldNum" sz="quarter" idx="10"/>
          </p:nvPr>
        </p:nvSpPr>
        <p:spPr/>
        <p:txBody>
          <a:bodyPr/>
          <a:lstStyle/>
          <a:p>
            <a:fld id="{74F0F7FC-6A50-487C-ACD1-87F45D69C736}" type="slidenum">
              <a:rPr lang="de-CH" smtClean="0">
                <a:solidFill>
                  <a:prstClr val="black"/>
                </a:solidFill>
              </a:rPr>
              <a:pPr/>
              <a:t>37</a:t>
            </a:fld>
            <a:endParaRPr lang="de-CH">
              <a:solidFill>
                <a:prstClr val="black"/>
              </a:solidFill>
            </a:endParaRPr>
          </a:p>
        </p:txBody>
      </p:sp>
    </p:spTree>
    <p:extLst>
      <p:ext uri="{BB962C8B-B14F-4D97-AF65-F5344CB8AC3E}">
        <p14:creationId xmlns:p14="http://schemas.microsoft.com/office/powerpoint/2010/main" val="3891376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3C2C3-D1C9-2A86-F1C9-5966DD220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C94EC-7E1C-A85E-1BF6-2970E9D0C38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64189121-2E8A-C279-5466-12224ADD6A76}"/>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6B80E024-D9E0-DB4E-C086-AC03FF2F5797}"/>
              </a:ext>
            </a:extLst>
          </p:cNvPr>
          <p:cNvSpPr>
            <a:spLocks noGrp="1"/>
          </p:cNvSpPr>
          <p:nvPr>
            <p:ph type="sldNum" sz="quarter" idx="10"/>
          </p:nvPr>
        </p:nvSpPr>
        <p:spPr/>
        <p:txBody>
          <a:bodyPr/>
          <a:lstStyle/>
          <a:p>
            <a:fld id="{74F0F7FC-6A50-487C-ACD1-87F45D69C736}" type="slidenum">
              <a:rPr lang="de-CH" smtClean="0">
                <a:solidFill>
                  <a:prstClr val="black"/>
                </a:solidFill>
              </a:rPr>
              <a:pPr/>
              <a:t>38</a:t>
            </a:fld>
            <a:endParaRPr lang="de-CH">
              <a:solidFill>
                <a:prstClr val="black"/>
              </a:solidFill>
            </a:endParaRPr>
          </a:p>
        </p:txBody>
      </p:sp>
    </p:spTree>
    <p:extLst>
      <p:ext uri="{BB962C8B-B14F-4D97-AF65-F5344CB8AC3E}">
        <p14:creationId xmlns:p14="http://schemas.microsoft.com/office/powerpoint/2010/main" val="40326781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AA8CA-11D4-6EB6-700C-856E51EED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3C80D6-52FE-7D69-2C3F-606BFB8BE22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90402A8D-5EF0-AD8D-15D7-3B914FCFA966}"/>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99B4EB42-297D-03DE-4F62-5CA3493CF258}"/>
              </a:ext>
            </a:extLst>
          </p:cNvPr>
          <p:cNvSpPr>
            <a:spLocks noGrp="1"/>
          </p:cNvSpPr>
          <p:nvPr>
            <p:ph type="sldNum" sz="quarter" idx="10"/>
          </p:nvPr>
        </p:nvSpPr>
        <p:spPr/>
        <p:txBody>
          <a:bodyPr/>
          <a:lstStyle/>
          <a:p>
            <a:fld id="{74F0F7FC-6A50-487C-ACD1-87F45D69C736}" type="slidenum">
              <a:rPr lang="de-CH" smtClean="0">
                <a:solidFill>
                  <a:prstClr val="black"/>
                </a:solidFill>
              </a:rPr>
              <a:pPr/>
              <a:t>39</a:t>
            </a:fld>
            <a:endParaRPr lang="de-CH">
              <a:solidFill>
                <a:prstClr val="black"/>
              </a:solidFill>
            </a:endParaRPr>
          </a:p>
        </p:txBody>
      </p:sp>
    </p:spTree>
    <p:extLst>
      <p:ext uri="{BB962C8B-B14F-4D97-AF65-F5344CB8AC3E}">
        <p14:creationId xmlns:p14="http://schemas.microsoft.com/office/powerpoint/2010/main" val="3417155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111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6FF1E-799F-1D8E-7140-B07D2D4DD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82510F-7715-4E46-8549-C10A4FA393F2}"/>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4BFFB0E5-BFAB-BEDA-D2EB-B9D8C08D81DF}"/>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B869A7B4-6C28-CA1B-F8E8-A2561A893291}"/>
              </a:ext>
            </a:extLst>
          </p:cNvPr>
          <p:cNvSpPr>
            <a:spLocks noGrp="1"/>
          </p:cNvSpPr>
          <p:nvPr>
            <p:ph type="sldNum" sz="quarter" idx="10"/>
          </p:nvPr>
        </p:nvSpPr>
        <p:spPr/>
        <p:txBody>
          <a:bodyPr/>
          <a:lstStyle/>
          <a:p>
            <a:fld id="{74F0F7FC-6A50-487C-ACD1-87F45D69C736}" type="slidenum">
              <a:rPr lang="de-CH" smtClean="0">
                <a:solidFill>
                  <a:prstClr val="black"/>
                </a:solidFill>
              </a:rPr>
              <a:pPr/>
              <a:t>40</a:t>
            </a:fld>
            <a:endParaRPr lang="de-CH">
              <a:solidFill>
                <a:prstClr val="black"/>
              </a:solidFill>
            </a:endParaRPr>
          </a:p>
        </p:txBody>
      </p:sp>
    </p:spTree>
    <p:extLst>
      <p:ext uri="{BB962C8B-B14F-4D97-AF65-F5344CB8AC3E}">
        <p14:creationId xmlns:p14="http://schemas.microsoft.com/office/powerpoint/2010/main" val="17981090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F9C87-55ED-0EE2-022C-D67B4001AC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ED281-366A-2707-DF61-B6BF2B5FFD7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C2629335-6E44-071A-B5FA-F1A039F52CA7}"/>
              </a:ext>
            </a:extLst>
          </p:cNvPr>
          <p:cNvSpPr>
            <a:spLocks noGrp="1"/>
          </p:cNvSpPr>
          <p:nvPr>
            <p:ph type="body" idx="1"/>
          </p:nvPr>
        </p:nvSpPr>
        <p:spPr/>
        <p:txBody>
          <a:bodyPr/>
          <a:lstStyle/>
          <a:p>
            <a:r>
              <a:rPr lang="de-CH" baseline="0" dirty="0"/>
              <a:t>My </a:t>
            </a:r>
            <a:r>
              <a:rPr lang="de-CH" baseline="0" dirty="0" err="1"/>
              <a:t>further</a:t>
            </a:r>
            <a:r>
              <a:rPr lang="de-CH" baseline="0" dirty="0"/>
              <a:t> </a:t>
            </a:r>
            <a:r>
              <a:rPr lang="de-CH" baseline="0" dirty="0" err="1"/>
              <a:t>points</a:t>
            </a:r>
            <a:r>
              <a:rPr lang="de-CH" baseline="0" dirty="0"/>
              <a:t>:</a:t>
            </a:r>
          </a:p>
          <a:p>
            <a:r>
              <a:rPr lang="de-CH" baseline="0" dirty="0" err="1"/>
              <a:t>Summenscores</a:t>
            </a:r>
            <a:r>
              <a:rPr lang="de-CH" baseline="0" dirty="0"/>
              <a:t> können auch aus anderen, sehr plausiblen Modellen generiert werden/sein.</a:t>
            </a:r>
          </a:p>
          <a:p>
            <a:r>
              <a:rPr lang="de-CH" baseline="0" dirty="0"/>
              <a:t>Aus Sicht der Messtheorie machen </a:t>
            </a:r>
            <a:r>
              <a:rPr lang="de-CH" baseline="0" dirty="0" err="1"/>
              <a:t>variierened</a:t>
            </a:r>
            <a:r>
              <a:rPr lang="de-CH" baseline="0" dirty="0"/>
              <a:t> Faktorladungen keinen Sinn.</a:t>
            </a:r>
          </a:p>
          <a:p>
            <a:r>
              <a:rPr lang="de-CH" baseline="0" dirty="0" err="1"/>
              <a:t>Summenscores</a:t>
            </a:r>
            <a:r>
              <a:rPr lang="de-CH" baseline="0" dirty="0"/>
              <a:t> und </a:t>
            </a:r>
            <a:r>
              <a:rPr lang="de-CH" baseline="0" dirty="0" err="1"/>
              <a:t>Faktorscores</a:t>
            </a:r>
            <a:r>
              <a:rPr lang="de-CH" baseline="0" dirty="0"/>
              <a:t> korrelieren häufig sehr hoch miteinander.</a:t>
            </a:r>
          </a:p>
          <a:p>
            <a:r>
              <a:rPr lang="de-CH" baseline="0" dirty="0"/>
              <a:t>Deshalb meine Empfehlung:</a:t>
            </a:r>
          </a:p>
          <a:p>
            <a:r>
              <a:rPr lang="de-CH" baseline="0" dirty="0" err="1"/>
              <a:t>Faktorscores</a:t>
            </a:r>
            <a:r>
              <a:rPr lang="de-CH" baseline="0" dirty="0"/>
              <a:t> nur, wenn ihr sicher seid, dass eure Items austauschbar sind (bzw. der </a:t>
            </a:r>
            <a:r>
              <a:rPr lang="de-CH" baseline="0" dirty="0" err="1"/>
              <a:t>Itemkontext</a:t>
            </a:r>
            <a:r>
              <a:rPr lang="de-CH" baseline="0" dirty="0"/>
              <a:t> </a:t>
            </a:r>
            <a:r>
              <a:rPr lang="de-CH" baseline="0" dirty="0" err="1"/>
              <a:t>konstruktirrelevant</a:t>
            </a:r>
            <a:r>
              <a:rPr lang="de-CH" baseline="0" dirty="0"/>
              <a:t> ist), ihr kauft, dass Ladungen variieren sollen und auch denkt, es ist ok, wenn nicht alles gleich stark in eurer Konstrukt eingeht.</a:t>
            </a:r>
          </a:p>
          <a:p>
            <a:endParaRPr lang="de-CH" baseline="0" dirty="0"/>
          </a:p>
        </p:txBody>
      </p:sp>
      <p:sp>
        <p:nvSpPr>
          <p:cNvPr id="4" name="Slide Number Placeholder 3">
            <a:extLst>
              <a:ext uri="{FF2B5EF4-FFF2-40B4-BE49-F238E27FC236}">
                <a16:creationId xmlns:a16="http://schemas.microsoft.com/office/drawing/2014/main" id="{1C61F936-585D-1184-A1FE-226C98FD34FB}"/>
              </a:ext>
            </a:extLst>
          </p:cNvPr>
          <p:cNvSpPr>
            <a:spLocks noGrp="1"/>
          </p:cNvSpPr>
          <p:nvPr>
            <p:ph type="sldNum" sz="quarter" idx="10"/>
          </p:nvPr>
        </p:nvSpPr>
        <p:spPr/>
        <p:txBody>
          <a:bodyPr/>
          <a:lstStyle/>
          <a:p>
            <a:fld id="{74F0F7FC-6A50-487C-ACD1-87F45D69C736}" type="slidenum">
              <a:rPr lang="de-CH" smtClean="0">
                <a:solidFill>
                  <a:prstClr val="black"/>
                </a:solidFill>
              </a:rPr>
              <a:pPr/>
              <a:t>41</a:t>
            </a:fld>
            <a:endParaRPr lang="de-CH">
              <a:solidFill>
                <a:prstClr val="black"/>
              </a:solidFill>
            </a:endParaRPr>
          </a:p>
        </p:txBody>
      </p:sp>
    </p:spTree>
    <p:extLst>
      <p:ext uri="{BB962C8B-B14F-4D97-AF65-F5344CB8AC3E}">
        <p14:creationId xmlns:p14="http://schemas.microsoft.com/office/powerpoint/2010/main" val="1942945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5BEAD-8993-0C88-AEC9-4138E6E6C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1ADAB-288C-A75C-3392-E9BFC97ABA05}"/>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1132C2CB-857F-C60A-EA88-00B818452C05}"/>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F116E8BE-882F-91A6-33F3-EF819A607567}"/>
              </a:ext>
            </a:extLst>
          </p:cNvPr>
          <p:cNvSpPr>
            <a:spLocks noGrp="1"/>
          </p:cNvSpPr>
          <p:nvPr>
            <p:ph type="sldNum" sz="quarter" idx="10"/>
          </p:nvPr>
        </p:nvSpPr>
        <p:spPr/>
        <p:txBody>
          <a:bodyPr/>
          <a:lstStyle/>
          <a:p>
            <a:fld id="{74F0F7FC-6A50-487C-ACD1-87F45D69C736}" type="slidenum">
              <a:rPr lang="de-CH" smtClean="0">
                <a:solidFill>
                  <a:prstClr val="black"/>
                </a:solidFill>
              </a:rPr>
              <a:pPr/>
              <a:t>42</a:t>
            </a:fld>
            <a:endParaRPr lang="de-CH">
              <a:solidFill>
                <a:prstClr val="black"/>
              </a:solidFill>
            </a:endParaRPr>
          </a:p>
        </p:txBody>
      </p:sp>
    </p:spTree>
    <p:extLst>
      <p:ext uri="{BB962C8B-B14F-4D97-AF65-F5344CB8AC3E}">
        <p14:creationId xmlns:p14="http://schemas.microsoft.com/office/powerpoint/2010/main" val="357641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22745-8A88-DC48-349A-410906ADD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E7C0B7-C1BB-B381-6333-96892B3BEE62}"/>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91E6B984-EB1D-A6AD-9F6E-72BEB903C17F}"/>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FA800505-9977-9C6C-C5FE-D36A9F1F5A65}"/>
              </a:ext>
            </a:extLst>
          </p:cNvPr>
          <p:cNvSpPr>
            <a:spLocks noGrp="1"/>
          </p:cNvSpPr>
          <p:nvPr>
            <p:ph type="sldNum" sz="quarter" idx="10"/>
          </p:nvPr>
        </p:nvSpPr>
        <p:spPr/>
        <p:txBody>
          <a:bodyPr/>
          <a:lstStyle/>
          <a:p>
            <a:fld id="{74F0F7FC-6A50-487C-ACD1-87F45D69C736}" type="slidenum">
              <a:rPr lang="de-CH" smtClean="0">
                <a:solidFill>
                  <a:prstClr val="black"/>
                </a:solidFill>
              </a:rPr>
              <a:pPr/>
              <a:t>43</a:t>
            </a:fld>
            <a:endParaRPr lang="de-CH">
              <a:solidFill>
                <a:prstClr val="black"/>
              </a:solidFill>
            </a:endParaRPr>
          </a:p>
        </p:txBody>
      </p:sp>
    </p:spTree>
    <p:extLst>
      <p:ext uri="{BB962C8B-B14F-4D97-AF65-F5344CB8AC3E}">
        <p14:creationId xmlns:p14="http://schemas.microsoft.com/office/powerpoint/2010/main" val="14653794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ED260-A293-D907-09CE-DEECE11D9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A03F69-F07B-A7EA-5D54-0767375D654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275E0D18-B1EE-9799-CC02-7B9F65E812B5}"/>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439F9E3B-5C56-2D75-169F-0E7D6D1A8481}"/>
              </a:ext>
            </a:extLst>
          </p:cNvPr>
          <p:cNvSpPr>
            <a:spLocks noGrp="1"/>
          </p:cNvSpPr>
          <p:nvPr>
            <p:ph type="sldNum" sz="quarter" idx="10"/>
          </p:nvPr>
        </p:nvSpPr>
        <p:spPr/>
        <p:txBody>
          <a:bodyPr/>
          <a:lstStyle/>
          <a:p>
            <a:fld id="{74F0F7FC-6A50-487C-ACD1-87F45D69C736}" type="slidenum">
              <a:rPr lang="de-CH" smtClean="0">
                <a:solidFill>
                  <a:prstClr val="black"/>
                </a:solidFill>
              </a:rPr>
              <a:pPr/>
              <a:t>44</a:t>
            </a:fld>
            <a:endParaRPr lang="de-CH">
              <a:solidFill>
                <a:prstClr val="black"/>
              </a:solidFill>
            </a:endParaRPr>
          </a:p>
        </p:txBody>
      </p:sp>
    </p:spTree>
    <p:extLst>
      <p:ext uri="{BB962C8B-B14F-4D97-AF65-F5344CB8AC3E}">
        <p14:creationId xmlns:p14="http://schemas.microsoft.com/office/powerpoint/2010/main" val="59645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6416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8193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451CF-54E3-70F6-4E58-541FA05802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385791-82A9-C96A-FE17-157DC573BEB6}"/>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B6D9614F-902D-B914-1CA0-FBDB8E83CA02}"/>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2D36B52E-7BD0-2586-0C62-88246D4C7180}"/>
              </a:ext>
            </a:extLst>
          </p:cNvPr>
          <p:cNvSpPr>
            <a:spLocks noGrp="1"/>
          </p:cNvSpPr>
          <p:nvPr>
            <p:ph type="sldNum" sz="quarter" idx="10"/>
          </p:nvPr>
        </p:nvSpPr>
        <p:spPr/>
        <p:txBody>
          <a:bodyPr/>
          <a:lstStyle/>
          <a:p>
            <a:fld id="{74F0F7FC-6A50-487C-ACD1-87F45D69C736}" type="slidenum">
              <a:rPr lang="de-CH" smtClean="0">
                <a:solidFill>
                  <a:prstClr val="black"/>
                </a:solidFill>
              </a:rPr>
              <a:pPr/>
              <a:t>47</a:t>
            </a:fld>
            <a:endParaRPr lang="de-CH">
              <a:solidFill>
                <a:prstClr val="black"/>
              </a:solidFill>
            </a:endParaRPr>
          </a:p>
        </p:txBody>
      </p:sp>
    </p:spTree>
    <p:extLst>
      <p:ext uri="{BB962C8B-B14F-4D97-AF65-F5344CB8AC3E}">
        <p14:creationId xmlns:p14="http://schemas.microsoft.com/office/powerpoint/2010/main" val="227274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D9831-D493-D284-7AC9-65EADCA9AE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BD8AC8-7C73-9B48-3911-EB2E282B4467}"/>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E332EAA5-7FB2-0A55-DBA8-9FC7C32468B6}"/>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D097438E-B4E8-E534-D07D-EF8FD5FCC9B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1510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A04F1-E589-42A4-BFC4-7C7764B01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EC2B7-A7D1-C3F8-0D06-C23EE9615BDE}"/>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35DBF14A-D755-AD2F-9798-8A3E685B21F1}"/>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B59E7B08-D77E-A326-6A3C-CF7DD20F1FE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384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9759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79658-C4EA-6AD2-9759-1F27D13AD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31174-C204-0A93-7226-31644A884BBF}"/>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1345E0EF-209A-696E-0A0D-0F1D6F511B5D}"/>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8A4B2E3D-E6A8-E1AE-6B2D-D40A67185938}"/>
              </a:ext>
            </a:extLst>
          </p:cNvPr>
          <p:cNvSpPr>
            <a:spLocks noGrp="1"/>
          </p:cNvSpPr>
          <p:nvPr>
            <p:ph type="sldNum" sz="quarter" idx="10"/>
          </p:nvPr>
        </p:nvSpPr>
        <p:spPr/>
        <p:txBody>
          <a:bodyPr/>
          <a:lstStyle/>
          <a:p>
            <a:fld id="{74F0F7FC-6A50-487C-ACD1-87F45D69C736}" type="slidenum">
              <a:rPr lang="de-CH" smtClean="0">
                <a:solidFill>
                  <a:prstClr val="black"/>
                </a:solidFill>
              </a:rPr>
              <a:pPr/>
              <a:t>50</a:t>
            </a:fld>
            <a:endParaRPr lang="de-CH">
              <a:solidFill>
                <a:prstClr val="black"/>
              </a:solidFill>
            </a:endParaRPr>
          </a:p>
        </p:txBody>
      </p:sp>
    </p:spTree>
    <p:extLst>
      <p:ext uri="{BB962C8B-B14F-4D97-AF65-F5344CB8AC3E}">
        <p14:creationId xmlns:p14="http://schemas.microsoft.com/office/powerpoint/2010/main" val="29201962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9369F-BA86-CB73-BC08-C6AAB4C45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680883-84A8-5379-3804-19F2D671D6D3}"/>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A9FE888B-084F-16AE-33A4-D098BBC5BBA9}"/>
              </a:ext>
            </a:extLst>
          </p:cNvPr>
          <p:cNvSpPr>
            <a:spLocks noGrp="1"/>
          </p:cNvSpPr>
          <p:nvPr>
            <p:ph type="body" idx="1"/>
          </p:nvPr>
        </p:nvSpPr>
        <p:spPr/>
        <p:txBody>
          <a:bodyPr/>
          <a:lstStyle/>
          <a:p>
            <a:r>
              <a:rPr lang="de-CH" baseline="0" dirty="0"/>
              <a:t>Das Konstrukt entsteht aus UND erklärt die Interkorrelationen.</a:t>
            </a:r>
          </a:p>
          <a:p>
            <a:r>
              <a:rPr lang="de-CH" baseline="0" dirty="0"/>
              <a:t>Nicht-korrelierte Varianz ist </a:t>
            </a:r>
            <a:r>
              <a:rPr lang="de-CH" baseline="0" dirty="0" err="1"/>
              <a:t>Konstruktirrelevant</a:t>
            </a:r>
            <a:r>
              <a:rPr lang="de-CH" baseline="0" dirty="0"/>
              <a:t>.</a:t>
            </a:r>
          </a:p>
          <a:p>
            <a:r>
              <a:rPr lang="de-CH" baseline="0" dirty="0"/>
              <a:t>Die Items sind austauschbar, weil in jeder Korrelation dieselbe Korrelationsquelle drinsteckt. Bei homogenen Faktorladungen immer in demselben Ausmass.</a:t>
            </a:r>
          </a:p>
        </p:txBody>
      </p:sp>
      <p:sp>
        <p:nvSpPr>
          <p:cNvPr id="4" name="Slide Number Placeholder 3">
            <a:extLst>
              <a:ext uri="{FF2B5EF4-FFF2-40B4-BE49-F238E27FC236}">
                <a16:creationId xmlns:a16="http://schemas.microsoft.com/office/drawing/2014/main" id="{89FDC684-58DA-84FE-F302-F8F32A81237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4876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DB78-E00C-F1C0-6F27-0027F5D81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BBE2A-E8FA-BF11-CFC1-60D6632CCE3C}"/>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24CAB6F1-2515-606B-8984-67E2C9049A0F}"/>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D0693EAC-CCA9-23E7-EBB4-EFFD3E4374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9730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2B923-862C-B1F2-B370-65968ED7CD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471E7-D153-4491-C40C-E2B4100434AF}"/>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A36BCE5A-B863-3443-1EA0-8CE562306584}"/>
              </a:ext>
            </a:extLst>
          </p:cNvPr>
          <p:cNvSpPr>
            <a:spLocks noGrp="1"/>
          </p:cNvSpPr>
          <p:nvPr>
            <p:ph type="body" idx="1"/>
          </p:nvPr>
        </p:nvSpPr>
        <p:spPr/>
        <p:txBody>
          <a:bodyPr/>
          <a:lstStyle/>
          <a:p>
            <a:r>
              <a:rPr lang="de-CH" baseline="0" dirty="0"/>
              <a:t>Als Instrument</a:t>
            </a:r>
          </a:p>
        </p:txBody>
      </p:sp>
      <p:sp>
        <p:nvSpPr>
          <p:cNvPr id="4" name="Slide Number Placeholder 3">
            <a:extLst>
              <a:ext uri="{FF2B5EF4-FFF2-40B4-BE49-F238E27FC236}">
                <a16:creationId xmlns:a16="http://schemas.microsoft.com/office/drawing/2014/main" id="{093A35BB-D203-4FDD-B3A5-92A3A9843DF8}"/>
              </a:ext>
            </a:extLst>
          </p:cNvPr>
          <p:cNvSpPr>
            <a:spLocks noGrp="1"/>
          </p:cNvSpPr>
          <p:nvPr>
            <p:ph type="sldNum" sz="quarter" idx="10"/>
          </p:nvPr>
        </p:nvSpPr>
        <p:spPr/>
        <p:txBody>
          <a:bodyPr/>
          <a:lstStyle/>
          <a:p>
            <a:fld id="{74F0F7FC-6A50-487C-ACD1-87F45D69C736}" type="slidenum">
              <a:rPr lang="de-CH" smtClean="0">
                <a:solidFill>
                  <a:prstClr val="black"/>
                </a:solidFill>
              </a:rPr>
              <a:pPr/>
              <a:t>53</a:t>
            </a:fld>
            <a:endParaRPr lang="de-CH">
              <a:solidFill>
                <a:prstClr val="black"/>
              </a:solidFill>
            </a:endParaRPr>
          </a:p>
        </p:txBody>
      </p:sp>
    </p:spTree>
    <p:extLst>
      <p:ext uri="{BB962C8B-B14F-4D97-AF65-F5344CB8AC3E}">
        <p14:creationId xmlns:p14="http://schemas.microsoft.com/office/powerpoint/2010/main" val="28526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B1488-0EE3-BB12-0579-D8A930790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A0516-7B1C-881A-94E4-08165084E528}"/>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0C72B495-C89B-6B4D-A801-801BF0EAE1F6}"/>
              </a:ext>
            </a:extLst>
          </p:cNvPr>
          <p:cNvSpPr>
            <a:spLocks noGrp="1"/>
          </p:cNvSpPr>
          <p:nvPr>
            <p:ph type="body" idx="1"/>
          </p:nvPr>
        </p:nvSpPr>
        <p:spPr/>
        <p:txBody>
          <a:bodyPr/>
          <a:lstStyle/>
          <a:p>
            <a:r>
              <a:rPr lang="de-CH" baseline="0" dirty="0"/>
              <a:t>Als Instrument</a:t>
            </a:r>
          </a:p>
        </p:txBody>
      </p:sp>
      <p:sp>
        <p:nvSpPr>
          <p:cNvPr id="4" name="Slide Number Placeholder 3">
            <a:extLst>
              <a:ext uri="{FF2B5EF4-FFF2-40B4-BE49-F238E27FC236}">
                <a16:creationId xmlns:a16="http://schemas.microsoft.com/office/drawing/2014/main" id="{26605744-EA07-A297-983D-191DED70CC7C}"/>
              </a:ext>
            </a:extLst>
          </p:cNvPr>
          <p:cNvSpPr>
            <a:spLocks noGrp="1"/>
          </p:cNvSpPr>
          <p:nvPr>
            <p:ph type="sldNum" sz="quarter" idx="10"/>
          </p:nvPr>
        </p:nvSpPr>
        <p:spPr/>
        <p:txBody>
          <a:bodyPr/>
          <a:lstStyle/>
          <a:p>
            <a:fld id="{74F0F7FC-6A50-487C-ACD1-87F45D69C736}" type="slidenum">
              <a:rPr lang="de-CH" smtClean="0">
                <a:solidFill>
                  <a:prstClr val="black"/>
                </a:solidFill>
              </a:rPr>
              <a:pPr/>
              <a:t>54</a:t>
            </a:fld>
            <a:endParaRPr lang="de-CH">
              <a:solidFill>
                <a:prstClr val="black"/>
              </a:solidFill>
            </a:endParaRPr>
          </a:p>
        </p:txBody>
      </p:sp>
    </p:spTree>
    <p:extLst>
      <p:ext uri="{BB962C8B-B14F-4D97-AF65-F5344CB8AC3E}">
        <p14:creationId xmlns:p14="http://schemas.microsoft.com/office/powerpoint/2010/main" val="3791216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B1B25-773D-1142-A403-BF0BCDFF3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1872B-B52B-32EE-D48A-E8813C0209AC}"/>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1A5D66A1-A5C4-7832-25A6-B6D841FB220F}"/>
              </a:ext>
            </a:extLst>
          </p:cNvPr>
          <p:cNvSpPr>
            <a:spLocks noGrp="1"/>
          </p:cNvSpPr>
          <p:nvPr>
            <p:ph type="body" idx="1"/>
          </p:nvPr>
        </p:nvSpPr>
        <p:spPr/>
        <p:txBody>
          <a:bodyPr/>
          <a:lstStyle/>
          <a:p>
            <a:r>
              <a:rPr lang="de-CH" baseline="0" dirty="0"/>
              <a:t>Als Instrument</a:t>
            </a:r>
          </a:p>
        </p:txBody>
      </p:sp>
      <p:sp>
        <p:nvSpPr>
          <p:cNvPr id="4" name="Slide Number Placeholder 3">
            <a:extLst>
              <a:ext uri="{FF2B5EF4-FFF2-40B4-BE49-F238E27FC236}">
                <a16:creationId xmlns:a16="http://schemas.microsoft.com/office/drawing/2014/main" id="{1262C430-9628-D259-6388-FC1C81FA9FF3}"/>
              </a:ext>
            </a:extLst>
          </p:cNvPr>
          <p:cNvSpPr>
            <a:spLocks noGrp="1"/>
          </p:cNvSpPr>
          <p:nvPr>
            <p:ph type="sldNum" sz="quarter" idx="10"/>
          </p:nvPr>
        </p:nvSpPr>
        <p:spPr/>
        <p:txBody>
          <a:bodyPr/>
          <a:lstStyle/>
          <a:p>
            <a:fld id="{74F0F7FC-6A50-487C-ACD1-87F45D69C736}" type="slidenum">
              <a:rPr lang="de-CH" smtClean="0">
                <a:solidFill>
                  <a:prstClr val="black"/>
                </a:solidFill>
              </a:rPr>
              <a:pPr/>
              <a:t>55</a:t>
            </a:fld>
            <a:endParaRPr lang="de-CH">
              <a:solidFill>
                <a:prstClr val="black"/>
              </a:solidFill>
            </a:endParaRPr>
          </a:p>
        </p:txBody>
      </p:sp>
    </p:spTree>
    <p:extLst>
      <p:ext uri="{BB962C8B-B14F-4D97-AF65-F5344CB8AC3E}">
        <p14:creationId xmlns:p14="http://schemas.microsoft.com/office/powerpoint/2010/main" val="300476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56</a:t>
            </a:fld>
            <a:endParaRPr lang="de-CH">
              <a:solidFill>
                <a:prstClr val="black"/>
              </a:solidFill>
            </a:endParaRPr>
          </a:p>
        </p:txBody>
      </p:sp>
    </p:spTree>
    <p:extLst>
      <p:ext uri="{BB962C8B-B14F-4D97-AF65-F5344CB8AC3E}">
        <p14:creationId xmlns:p14="http://schemas.microsoft.com/office/powerpoint/2010/main" val="19421860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57</a:t>
            </a:fld>
            <a:endParaRPr lang="de-CH">
              <a:solidFill>
                <a:prstClr val="black"/>
              </a:solidFill>
            </a:endParaRPr>
          </a:p>
        </p:txBody>
      </p:sp>
    </p:spTree>
    <p:extLst>
      <p:ext uri="{BB962C8B-B14F-4D97-AF65-F5344CB8AC3E}">
        <p14:creationId xmlns:p14="http://schemas.microsoft.com/office/powerpoint/2010/main" val="41074496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BB610-0379-2A19-9D10-DAF3683D1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CADEC-909F-7C6F-DDD3-2DEFCC5615F2}"/>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0568E898-D653-5017-79C5-EDA9524877A0}"/>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22F40DAD-1D5E-85AC-F6B8-5526FD6C6C68}"/>
              </a:ext>
            </a:extLst>
          </p:cNvPr>
          <p:cNvSpPr>
            <a:spLocks noGrp="1"/>
          </p:cNvSpPr>
          <p:nvPr>
            <p:ph type="sldNum" sz="quarter" idx="10"/>
          </p:nvPr>
        </p:nvSpPr>
        <p:spPr/>
        <p:txBody>
          <a:bodyPr/>
          <a:lstStyle/>
          <a:p>
            <a:fld id="{74F0F7FC-6A50-487C-ACD1-87F45D69C736}" type="slidenum">
              <a:rPr lang="de-CH" smtClean="0">
                <a:solidFill>
                  <a:prstClr val="black"/>
                </a:solidFill>
              </a:rPr>
              <a:pPr/>
              <a:t>58</a:t>
            </a:fld>
            <a:endParaRPr lang="de-CH">
              <a:solidFill>
                <a:prstClr val="black"/>
              </a:solidFill>
            </a:endParaRPr>
          </a:p>
        </p:txBody>
      </p:sp>
    </p:spTree>
    <p:extLst>
      <p:ext uri="{BB962C8B-B14F-4D97-AF65-F5344CB8AC3E}">
        <p14:creationId xmlns:p14="http://schemas.microsoft.com/office/powerpoint/2010/main" val="838100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CC59A-DC21-9DF4-B778-3762B9E60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41671-9E5B-9453-FCAC-4564A662D45C}"/>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08AC9D3C-F660-0D17-1A31-A2B43D20C7B8}"/>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07F3FC9F-A2EC-B12F-7FC9-8D6FC311261F}"/>
              </a:ext>
            </a:extLst>
          </p:cNvPr>
          <p:cNvSpPr>
            <a:spLocks noGrp="1"/>
          </p:cNvSpPr>
          <p:nvPr>
            <p:ph type="sldNum" sz="quarter" idx="10"/>
          </p:nvPr>
        </p:nvSpPr>
        <p:spPr/>
        <p:txBody>
          <a:bodyPr/>
          <a:lstStyle/>
          <a:p>
            <a:fld id="{74F0F7FC-6A50-487C-ACD1-87F45D69C736}" type="slidenum">
              <a:rPr lang="de-CH" smtClean="0">
                <a:solidFill>
                  <a:prstClr val="black"/>
                </a:solidFill>
              </a:rPr>
              <a:pPr/>
              <a:t>59</a:t>
            </a:fld>
            <a:endParaRPr lang="de-CH">
              <a:solidFill>
                <a:prstClr val="black"/>
              </a:solidFill>
            </a:endParaRPr>
          </a:p>
        </p:txBody>
      </p:sp>
    </p:spTree>
    <p:extLst>
      <p:ext uri="{BB962C8B-B14F-4D97-AF65-F5344CB8AC3E}">
        <p14:creationId xmlns:p14="http://schemas.microsoft.com/office/powerpoint/2010/main" val="2010434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4621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B71BE-964B-07BD-7C56-C5ECE7B212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815B0B-102F-6C62-69AC-431568BEB1A5}"/>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BD4A1E17-8952-F5DC-7A6E-77F924218456}"/>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CA310F50-9EB6-72A7-2FA0-8A10898D0F02}"/>
              </a:ext>
            </a:extLst>
          </p:cNvPr>
          <p:cNvSpPr>
            <a:spLocks noGrp="1"/>
          </p:cNvSpPr>
          <p:nvPr>
            <p:ph type="sldNum" sz="quarter" idx="10"/>
          </p:nvPr>
        </p:nvSpPr>
        <p:spPr/>
        <p:txBody>
          <a:bodyPr/>
          <a:lstStyle/>
          <a:p>
            <a:fld id="{74F0F7FC-6A50-487C-ACD1-87F45D69C736}" type="slidenum">
              <a:rPr lang="de-CH" smtClean="0">
                <a:solidFill>
                  <a:prstClr val="black"/>
                </a:solidFill>
              </a:rPr>
              <a:pPr/>
              <a:t>60</a:t>
            </a:fld>
            <a:endParaRPr lang="de-CH">
              <a:solidFill>
                <a:prstClr val="black"/>
              </a:solidFill>
            </a:endParaRPr>
          </a:p>
        </p:txBody>
      </p:sp>
    </p:spTree>
    <p:extLst>
      <p:ext uri="{BB962C8B-B14F-4D97-AF65-F5344CB8AC3E}">
        <p14:creationId xmlns:p14="http://schemas.microsoft.com/office/powerpoint/2010/main" val="15501330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DA022-36AB-E6A1-60BF-15CFD14B3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5EB6D-6E93-0A24-1F96-A710FBD3EC13}"/>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BF609A33-4BF4-5146-83F9-7F0AF6C6A281}"/>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CE368D4A-CB4D-3B19-B0AB-8FAEFAA2C3D8}"/>
              </a:ext>
            </a:extLst>
          </p:cNvPr>
          <p:cNvSpPr>
            <a:spLocks noGrp="1"/>
          </p:cNvSpPr>
          <p:nvPr>
            <p:ph type="sldNum" sz="quarter" idx="10"/>
          </p:nvPr>
        </p:nvSpPr>
        <p:spPr/>
        <p:txBody>
          <a:bodyPr/>
          <a:lstStyle/>
          <a:p>
            <a:fld id="{74F0F7FC-6A50-487C-ACD1-87F45D69C736}" type="slidenum">
              <a:rPr lang="de-CH" smtClean="0">
                <a:solidFill>
                  <a:prstClr val="black"/>
                </a:solidFill>
              </a:rPr>
              <a:pPr/>
              <a:t>61</a:t>
            </a:fld>
            <a:endParaRPr lang="de-CH">
              <a:solidFill>
                <a:prstClr val="black"/>
              </a:solidFill>
            </a:endParaRPr>
          </a:p>
        </p:txBody>
      </p:sp>
    </p:spTree>
    <p:extLst>
      <p:ext uri="{BB962C8B-B14F-4D97-AF65-F5344CB8AC3E}">
        <p14:creationId xmlns:p14="http://schemas.microsoft.com/office/powerpoint/2010/main" val="23684544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2BAC5-D6F9-48B6-286F-6C6BCEE641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BF8289-5086-1A44-8B5C-B8CBB564A2A1}"/>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8977F2D6-1F50-653B-38DC-9FD55E49BE72}"/>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9CC26E76-0734-4930-110B-452A049F0D9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169808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40595-D8D6-F929-DCAD-4C3BC5255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A867-426E-4786-1164-FE6AE5C6828D}"/>
              </a:ext>
            </a:extLst>
          </p:cNvPr>
          <p:cNvSpPr>
            <a:spLocks noGrp="1" noRot="1" noChangeAspect="1"/>
          </p:cNvSpPr>
          <p:nvPr>
            <p:ph type="sldImg"/>
          </p:nvPr>
        </p:nvSpPr>
        <p:spPr>
          <a:xfrm>
            <a:off x="2701925" y="509588"/>
            <a:ext cx="4527550" cy="2547937"/>
          </a:xfrm>
        </p:spPr>
      </p:sp>
      <p:sp>
        <p:nvSpPr>
          <p:cNvPr id="3" name="Notes Placeholder 2">
            <a:extLst>
              <a:ext uri="{FF2B5EF4-FFF2-40B4-BE49-F238E27FC236}">
                <a16:creationId xmlns:a16="http://schemas.microsoft.com/office/drawing/2014/main" id="{A35B655D-7AA1-3EC0-FE1F-44E4D32BDBD7}"/>
              </a:ext>
            </a:extLst>
          </p:cNvPr>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a:extLst>
              <a:ext uri="{FF2B5EF4-FFF2-40B4-BE49-F238E27FC236}">
                <a16:creationId xmlns:a16="http://schemas.microsoft.com/office/drawing/2014/main" id="{A3E56CDA-F1C0-94B8-DED3-9D665194EA55}"/>
              </a:ext>
            </a:extLst>
          </p:cNvPr>
          <p:cNvSpPr>
            <a:spLocks noGrp="1"/>
          </p:cNvSpPr>
          <p:nvPr>
            <p:ph type="sldNum" sz="quarter" idx="10"/>
          </p:nvPr>
        </p:nvSpPr>
        <p:spPr/>
        <p:txBody>
          <a:bodyPr/>
          <a:lstStyle/>
          <a:p>
            <a:fld id="{74F0F7FC-6A50-487C-ACD1-87F45D69C736}" type="slidenum">
              <a:rPr lang="de-CH" smtClean="0">
                <a:solidFill>
                  <a:prstClr val="black"/>
                </a:solidFill>
              </a:rPr>
              <a:pPr/>
              <a:t>63</a:t>
            </a:fld>
            <a:endParaRPr lang="de-CH">
              <a:solidFill>
                <a:prstClr val="black"/>
              </a:solidFill>
            </a:endParaRPr>
          </a:p>
        </p:txBody>
      </p:sp>
    </p:spTree>
    <p:extLst>
      <p:ext uri="{BB962C8B-B14F-4D97-AF65-F5344CB8AC3E}">
        <p14:creationId xmlns:p14="http://schemas.microsoft.com/office/powerpoint/2010/main" val="41251065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64</a:t>
            </a:fld>
            <a:endParaRPr lang="de-CH">
              <a:solidFill>
                <a:prstClr val="black"/>
              </a:solidFill>
            </a:endParaRPr>
          </a:p>
        </p:txBody>
      </p:sp>
    </p:spTree>
    <p:extLst>
      <p:ext uri="{BB962C8B-B14F-4D97-AF65-F5344CB8AC3E}">
        <p14:creationId xmlns:p14="http://schemas.microsoft.com/office/powerpoint/2010/main" val="5905278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65</a:t>
            </a:fld>
            <a:endParaRPr lang="de-CH">
              <a:solidFill>
                <a:prstClr val="black"/>
              </a:solidFill>
            </a:endParaRPr>
          </a:p>
        </p:txBody>
      </p:sp>
    </p:spTree>
    <p:extLst>
      <p:ext uri="{BB962C8B-B14F-4D97-AF65-F5344CB8AC3E}">
        <p14:creationId xmlns:p14="http://schemas.microsoft.com/office/powerpoint/2010/main" val="2173036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Die intuitiven Konzepte können re-aktiviert werden.</a:t>
            </a:r>
          </a:p>
          <a:p>
            <a:r>
              <a:rPr lang="de-CH"/>
              <a:t>Um mit den wissenschaftlichen Konzepten zu schlussfolgern, müssen wir die intuitiven Konzepte unterdrücken.</a:t>
            </a:r>
          </a:p>
          <a:p>
            <a:r>
              <a:rPr lang="de-CH"/>
              <a:t>Sie als Psychologinnen und Psychologen werden sich jetzt schon denken, welcher Prozess da ins Spiel kommt:</a:t>
            </a:r>
          </a:p>
          <a:p>
            <a:r>
              <a:rPr lang="de-CH"/>
              <a:t>Inhibition.</a:t>
            </a:r>
          </a:p>
          <a:p>
            <a:r>
              <a:rPr lang="de-CH"/>
              <a:t>Nach</a:t>
            </a:r>
            <a:r>
              <a:rPr lang="de-CH" baseline="0"/>
              <a:t> diesem Experiment begann die Jagd auf die Evidenz, dass Inhibition beim Handling der Interferenz zwischen intuitive nund wissenschaftlichen Konzepten eine Rolle spielt.</a:t>
            </a:r>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333689-08CB-4A65-8175-8D3CB394B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37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21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B64DA0-D92B-4B55-B19D-126DCCF5E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604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de-CH"/>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D545777-A483-4059-AB06-1C22186314BF}" type="datetime1">
              <a:rPr lang="de-CH" smtClean="0"/>
              <a:t>29.01.2025</a:t>
            </a:fld>
            <a:endParaRPr lang="de-CH"/>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de-CH"/>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249354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4FF65230-473B-4719-8AD5-E32682B5493E}"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14461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6951A541-30E7-4B89-8B71-2DCC74891C03}"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879398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764" y="2090551"/>
            <a:ext cx="12631269" cy="2387600"/>
          </a:xfrm>
        </p:spPr>
        <p:txBody>
          <a:bodyPr anchor="b"/>
          <a:lstStyle>
            <a:lvl1pPr algn="ctr">
              <a:defRPr sz="6000"/>
            </a:lvl1pPr>
          </a:lstStyle>
          <a:p>
            <a:r>
              <a:rPr lang="en-US"/>
              <a:t>Suppressing Intuitive Conceptions about the World:</a:t>
            </a:r>
            <a:br>
              <a:rPr lang="en-US"/>
            </a:br>
            <a:r>
              <a:rPr lang="en-US"/>
              <a:t>A State-Trait Decomposition</a:t>
            </a:r>
            <a:endParaRPr lang="de-CH"/>
          </a:p>
        </p:txBody>
      </p:sp>
      <p:sp>
        <p:nvSpPr>
          <p:cNvPr id="4" name="Date Placeholder 3"/>
          <p:cNvSpPr>
            <a:spLocks noGrp="1"/>
          </p:cNvSpPr>
          <p:nvPr>
            <p:ph type="dt" sz="half" idx="10"/>
          </p:nvPr>
        </p:nvSpPr>
        <p:spPr/>
        <p:txBody>
          <a:bodyPr/>
          <a:lstStyle/>
          <a:p>
            <a:fld id="{38F50697-0CCF-429B-8C98-CF94E59D7F9D}" type="datetimeFigureOut">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8CD81D32-49D6-4432-ACD3-F60C5F690709}" type="slidenum">
              <a:rPr lang="de-CH" smtClean="0"/>
              <a:t>‹Nr.›</a:t>
            </a:fld>
            <a:endParaRPr lang="de-CH"/>
          </a:p>
        </p:txBody>
      </p:sp>
    </p:spTree>
    <p:extLst>
      <p:ext uri="{BB962C8B-B14F-4D97-AF65-F5344CB8AC3E}">
        <p14:creationId xmlns:p14="http://schemas.microsoft.com/office/powerpoint/2010/main" val="190419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de-CH"/>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de-CH"/>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D545777-A483-4059-AB06-1C22186314BF}" type="datetime1">
              <a:rPr lang="de-CH" smtClean="0"/>
              <a:t>29.01.2025</a:t>
            </a:fld>
            <a:endParaRPr lang="de-CH"/>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de-CH"/>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4276970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2474BFBF-E3C2-41DB-A3BF-FD167F1817FC}"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a:xfrm>
            <a:off x="9168341" y="6492878"/>
            <a:ext cx="2844800" cy="365125"/>
          </a:xfrm>
        </p:spPr>
        <p:txBody>
          <a:bodyPr/>
          <a:lstStyle>
            <a:lvl1pPr>
              <a:defRPr sz="1050">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3871579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3000" b="1" cap="all"/>
            </a:lvl1pPr>
          </a:lstStyle>
          <a:p>
            <a:r>
              <a:rPr lang="en-US"/>
              <a:t>Click to edit Master title style</a:t>
            </a:r>
            <a:endParaRPr lang="de-CH"/>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6D8800-AC15-4BDF-98BC-26581E9F845A}"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498226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6F81C267-655E-4BE3-A3C0-1582D100555B}"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911679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3682ACB8-2759-48C2-832D-4D8386885D3D}" type="datetime1">
              <a:rPr lang="de-CH" smtClean="0"/>
              <a:t>29.01.2025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602136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2262578B-16B1-4B42-BFA2-7BD62F68CDEA}" type="datetime1">
              <a:rPr lang="de-CH" smtClean="0"/>
              <a:t>29.01.2025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2363665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6DA5D-D5FB-4228-BFC4-0BA13075C1DB}" type="datetime1">
              <a:rPr lang="de-CH" smtClean="0"/>
              <a:t>29.01.2025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412091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2474BFBF-E3C2-41DB-A3BF-FD167F1817FC}"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a:xfrm>
            <a:off x="9168341" y="6492876"/>
            <a:ext cx="2844800" cy="365125"/>
          </a:xfrm>
        </p:spPr>
        <p:txBody>
          <a:bodyPr/>
          <a:lstStyle>
            <a:lvl1pPr>
              <a:defRPr sz="1400">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12354390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1500" b="1"/>
            </a:lvl1pPr>
          </a:lstStyle>
          <a:p>
            <a:r>
              <a:rPr lang="en-US"/>
              <a:t>Click to edit Master title style</a:t>
            </a:r>
            <a:endParaRPr lang="de-CH"/>
          </a:p>
        </p:txBody>
      </p:sp>
      <p:sp>
        <p:nvSpPr>
          <p:cNvPr id="3" name="Content Placeholder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CE2EE2E-03BF-4260-A08B-470B5732B92F}"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8567854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1500" b="1"/>
            </a:lvl1pPr>
          </a:lstStyle>
          <a:p>
            <a:r>
              <a:rPr lang="en-US"/>
              <a:t>Click to edit Master title style</a:t>
            </a:r>
            <a:endParaRPr lang="de-CH"/>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CH"/>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5A13077-0982-4B10-8356-033B5A9B647A}"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29154534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4FF65230-473B-4719-8AD5-E32682B5493E}"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089336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6951A541-30E7-4B89-8B71-2DCC74891C03}"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40791829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txBox="1">
            <a:spLocks noGrp="1"/>
          </p:cNvSpPr>
          <p:nvPr>
            <p:ph type="ctrTitle"/>
          </p:nvPr>
        </p:nvSpPr>
        <p:spPr>
          <a:xfrm>
            <a:off x="1524003" y="1122361"/>
            <a:ext cx="9144000" cy="2387598"/>
          </a:xfrm>
        </p:spPr>
        <p:txBody>
          <a:bodyPr anchor="b" anchorCtr="1"/>
          <a:lstStyle>
            <a:lvl1pPr algn="ctr">
              <a:defRPr sz="6000"/>
            </a:lvl1pPr>
          </a:lstStyle>
          <a:p>
            <a:pPr lvl="0"/>
            <a:r>
              <a:rPr lang="de-DE"/>
              <a:t>Titelmasterformat durch Klicken bearbeiten</a:t>
            </a:r>
            <a:endParaRPr lang="en-US"/>
          </a:p>
        </p:txBody>
      </p:sp>
      <p:sp>
        <p:nvSpPr>
          <p:cNvPr id="3" name="Untertitel 2"/>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Formatvorlage des Untertitelmasters durch Klicken bearbeiten</a:t>
            </a:r>
            <a:endParaRPr lang="en-US"/>
          </a:p>
        </p:txBody>
      </p:sp>
      <p:sp>
        <p:nvSpPr>
          <p:cNvPr id="4" name="Datumsplatzhalter 3"/>
          <p:cNvSpPr txBox="1">
            <a:spLocks noGrp="1"/>
          </p:cNvSpPr>
          <p:nvPr>
            <p:ph type="dt" sz="half" idx="7"/>
          </p:nvPr>
        </p:nvSpPr>
        <p:spPr/>
        <p:txBody>
          <a:bodyPr/>
          <a:lstStyle>
            <a:lvl1pPr>
              <a:defRPr/>
            </a:lvl1pPr>
          </a:lstStyle>
          <a:p>
            <a:pPr lvl="0"/>
            <a:fld id="{7D6C4F3F-FBAD-4DA9-BD89-F70950ED1105}" type="datetime1">
              <a:rPr lang="en-US"/>
              <a:pPr lvl="0"/>
              <a:t>1/29/2025</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65EFBE09-D79C-4770-A1ED-26EEE375EF6A}" type="slidenum">
              <a:t>‹Nr.›</a:t>
            </a:fld>
            <a:endParaRPr lang="en-US"/>
          </a:p>
        </p:txBody>
      </p:sp>
    </p:spTree>
    <p:extLst>
      <p:ext uri="{BB962C8B-B14F-4D97-AF65-F5344CB8AC3E}">
        <p14:creationId xmlns:p14="http://schemas.microsoft.com/office/powerpoint/2010/main" val="394581118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Inhaltsplatzhalter 2"/>
          <p:cNvSpPr txBox="1">
            <a:spLocks noGrp="1"/>
          </p:cNvSpPr>
          <p:nvPr>
            <p:ph idx="1"/>
          </p:nvPr>
        </p:nvSpPr>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B34D095C-54F3-4D84-9689-0ADFC9AE0678}" type="datetime1">
              <a:rPr lang="en-US"/>
              <a:pPr lvl="0"/>
              <a:t>1/29/2025</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D041F825-250A-4898-A103-622268B49F04}" type="slidenum">
              <a:t>‹Nr.›</a:t>
            </a:fld>
            <a:endParaRPr lang="en-US"/>
          </a:p>
        </p:txBody>
      </p:sp>
    </p:spTree>
    <p:extLst>
      <p:ext uri="{BB962C8B-B14F-4D97-AF65-F5344CB8AC3E}">
        <p14:creationId xmlns:p14="http://schemas.microsoft.com/office/powerpoint/2010/main" val="2158180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p:cNvSpPr txBox="1">
            <a:spLocks noGrp="1"/>
          </p:cNvSpPr>
          <p:nvPr>
            <p:ph type="title"/>
          </p:nvPr>
        </p:nvSpPr>
        <p:spPr>
          <a:xfrm>
            <a:off x="831847" y="1709735"/>
            <a:ext cx="10515600" cy="2852735"/>
          </a:xfrm>
        </p:spPr>
        <p:txBody>
          <a:bodyPr anchor="b"/>
          <a:lstStyle>
            <a:lvl1pPr>
              <a:defRPr sz="6000"/>
            </a:lvl1pPr>
          </a:lstStyle>
          <a:p>
            <a:pPr lvl="0"/>
            <a:r>
              <a:rPr lang="de-DE"/>
              <a:t>Titelmasterformat durch Klicken bearbeiten</a:t>
            </a:r>
            <a:endParaRPr lang="en-US"/>
          </a:p>
        </p:txBody>
      </p:sp>
      <p:sp>
        <p:nvSpPr>
          <p:cNvPr id="3" name="Textplatzhalter 2"/>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Formatvorlagen des Textmasters bearbeiten</a:t>
            </a:r>
          </a:p>
        </p:txBody>
      </p:sp>
      <p:sp>
        <p:nvSpPr>
          <p:cNvPr id="4" name="Datumsplatzhalter 3"/>
          <p:cNvSpPr txBox="1">
            <a:spLocks noGrp="1"/>
          </p:cNvSpPr>
          <p:nvPr>
            <p:ph type="dt" sz="half" idx="7"/>
          </p:nvPr>
        </p:nvSpPr>
        <p:spPr/>
        <p:txBody>
          <a:bodyPr/>
          <a:lstStyle>
            <a:lvl1pPr>
              <a:defRPr/>
            </a:lvl1pPr>
          </a:lstStyle>
          <a:p>
            <a:pPr lvl="0"/>
            <a:fld id="{F7C3E044-9D92-4FE5-A60C-A4A7EC92DE13}" type="datetime1">
              <a:rPr lang="en-US"/>
              <a:pPr lvl="0"/>
              <a:t>1/29/2025</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48B24B80-E9F8-4BDB-A7C6-C64F82C9B648}" type="slidenum">
              <a:t>‹Nr.›</a:t>
            </a:fld>
            <a:endParaRPr lang="en-US"/>
          </a:p>
        </p:txBody>
      </p:sp>
    </p:spTree>
    <p:extLst>
      <p:ext uri="{BB962C8B-B14F-4D97-AF65-F5344CB8AC3E}">
        <p14:creationId xmlns:p14="http://schemas.microsoft.com/office/powerpoint/2010/main" val="2229157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Inhaltsplatzhalter 2"/>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txBox="1">
            <a:spLocks noGrp="1"/>
          </p:cNvSpPr>
          <p:nvPr>
            <p:ph type="dt" sz="half" idx="7"/>
          </p:nvPr>
        </p:nvSpPr>
        <p:spPr/>
        <p:txBody>
          <a:bodyPr/>
          <a:lstStyle>
            <a:lvl1pPr>
              <a:defRPr/>
            </a:lvl1pPr>
          </a:lstStyle>
          <a:p>
            <a:pPr lvl="0"/>
            <a:fld id="{525A62AB-A571-4E5A-8626-074B084DF503}" type="datetime1">
              <a:rPr lang="en-US"/>
              <a:pPr lvl="0"/>
              <a:t>1/29/2025</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CA1889DD-72D1-4DEE-8524-8751446417ED}" type="slidenum">
              <a:t>‹Nr.›</a:t>
            </a:fld>
            <a:endParaRPr lang="en-US"/>
          </a:p>
        </p:txBody>
      </p:sp>
    </p:spTree>
    <p:extLst>
      <p:ext uri="{BB962C8B-B14F-4D97-AF65-F5344CB8AC3E}">
        <p14:creationId xmlns:p14="http://schemas.microsoft.com/office/powerpoint/2010/main" val="17814455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365129"/>
            <a:ext cx="10515600" cy="1325559"/>
          </a:xfrm>
        </p:spPr>
        <p:txBody>
          <a:bodyPr/>
          <a:lstStyle>
            <a:lvl1pPr>
              <a:defRPr/>
            </a:lvl1pPr>
          </a:lstStyle>
          <a:p>
            <a:pPr lvl="0"/>
            <a:r>
              <a:rPr lang="de-DE"/>
              <a:t>Titelmasterformat durch Klicken bearbeiten</a:t>
            </a:r>
            <a:endParaRPr lang="en-US"/>
          </a:p>
        </p:txBody>
      </p:sp>
      <p:sp>
        <p:nvSpPr>
          <p:cNvPr id="3" name="Textplatzhalter 2"/>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Formatvorlagen des Textmasters bearbeiten</a:t>
            </a:r>
          </a:p>
        </p:txBody>
      </p:sp>
      <p:sp>
        <p:nvSpPr>
          <p:cNvPr id="4" name="Inhaltsplatzhalter 3"/>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Formatvorlagen des Textmasters bearbeiten</a:t>
            </a:r>
          </a:p>
        </p:txBody>
      </p:sp>
      <p:sp>
        <p:nvSpPr>
          <p:cNvPr id="6" name="Inhaltsplatzhalter 5"/>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txBox="1">
            <a:spLocks noGrp="1"/>
          </p:cNvSpPr>
          <p:nvPr>
            <p:ph type="dt" sz="half" idx="7"/>
          </p:nvPr>
        </p:nvSpPr>
        <p:spPr/>
        <p:txBody>
          <a:bodyPr/>
          <a:lstStyle>
            <a:lvl1pPr>
              <a:defRPr/>
            </a:lvl1pPr>
          </a:lstStyle>
          <a:p>
            <a:pPr lvl="0"/>
            <a:fld id="{B46A99C3-AF68-4F98-9920-4BBE3498737E}" type="datetime1">
              <a:rPr lang="en-US"/>
              <a:pPr lvl="0"/>
              <a:t>1/29/2025</a:t>
            </a:fld>
            <a:endParaRPr lang="en-US"/>
          </a:p>
        </p:txBody>
      </p:sp>
      <p:sp>
        <p:nvSpPr>
          <p:cNvPr id="8" name="Fußzeilenplatzhalter 7"/>
          <p:cNvSpPr txBox="1">
            <a:spLocks noGrp="1"/>
          </p:cNvSpPr>
          <p:nvPr>
            <p:ph type="ftr" sz="quarter" idx="9"/>
          </p:nvPr>
        </p:nvSpPr>
        <p:spPr/>
        <p:txBody>
          <a:bodyPr/>
          <a:lstStyle>
            <a:lvl1pPr>
              <a:defRPr/>
            </a:lvl1pPr>
          </a:lstStyle>
          <a:p>
            <a:pPr lvl="0"/>
            <a:endParaRPr lang="en-US"/>
          </a:p>
        </p:txBody>
      </p:sp>
      <p:sp>
        <p:nvSpPr>
          <p:cNvPr id="9" name="Foliennummernplatzhalter 8"/>
          <p:cNvSpPr txBox="1">
            <a:spLocks noGrp="1"/>
          </p:cNvSpPr>
          <p:nvPr>
            <p:ph type="sldNum" sz="quarter" idx="8"/>
          </p:nvPr>
        </p:nvSpPr>
        <p:spPr/>
        <p:txBody>
          <a:bodyPr/>
          <a:lstStyle>
            <a:lvl1pPr>
              <a:defRPr/>
            </a:lvl1pPr>
          </a:lstStyle>
          <a:p>
            <a:pPr lvl="0"/>
            <a:fld id="{846283EE-6A7E-496C-BC91-9FAD0EB259D1}" type="slidenum">
              <a:t>‹Nr.›</a:t>
            </a:fld>
            <a:endParaRPr lang="en-US"/>
          </a:p>
        </p:txBody>
      </p:sp>
    </p:spTree>
    <p:extLst>
      <p:ext uri="{BB962C8B-B14F-4D97-AF65-F5344CB8AC3E}">
        <p14:creationId xmlns:p14="http://schemas.microsoft.com/office/powerpoint/2010/main" val="137992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Datumsplatzhalter 2"/>
          <p:cNvSpPr txBox="1">
            <a:spLocks noGrp="1"/>
          </p:cNvSpPr>
          <p:nvPr>
            <p:ph type="dt" sz="half" idx="7"/>
          </p:nvPr>
        </p:nvSpPr>
        <p:spPr/>
        <p:txBody>
          <a:bodyPr/>
          <a:lstStyle>
            <a:lvl1pPr>
              <a:defRPr/>
            </a:lvl1pPr>
          </a:lstStyle>
          <a:p>
            <a:pPr lvl="0"/>
            <a:fld id="{D048A502-0EC1-4711-A34D-0A1264FA4126}" type="datetime1">
              <a:rPr lang="en-US"/>
              <a:pPr lvl="0"/>
              <a:t>1/29/2025</a:t>
            </a:fld>
            <a:endParaRPr lang="en-US"/>
          </a:p>
        </p:txBody>
      </p:sp>
      <p:sp>
        <p:nvSpPr>
          <p:cNvPr id="4" name="Fußzeilenplatzhalter 3"/>
          <p:cNvSpPr txBox="1">
            <a:spLocks noGrp="1"/>
          </p:cNvSpPr>
          <p:nvPr>
            <p:ph type="ftr" sz="quarter" idx="9"/>
          </p:nvPr>
        </p:nvSpPr>
        <p:spPr/>
        <p:txBody>
          <a:bodyPr/>
          <a:lstStyle>
            <a:lvl1pPr>
              <a:defRPr/>
            </a:lvl1pPr>
          </a:lstStyle>
          <a:p>
            <a:pPr lvl="0"/>
            <a:endParaRPr lang="en-US"/>
          </a:p>
        </p:txBody>
      </p:sp>
      <p:sp>
        <p:nvSpPr>
          <p:cNvPr id="5" name="Foliennummernplatzhalter 4"/>
          <p:cNvSpPr txBox="1">
            <a:spLocks noGrp="1"/>
          </p:cNvSpPr>
          <p:nvPr>
            <p:ph type="sldNum" sz="quarter" idx="8"/>
          </p:nvPr>
        </p:nvSpPr>
        <p:spPr/>
        <p:txBody>
          <a:bodyPr/>
          <a:lstStyle>
            <a:lvl1pPr>
              <a:defRPr/>
            </a:lvl1pPr>
          </a:lstStyle>
          <a:p>
            <a:pPr lvl="0"/>
            <a:fld id="{188C2235-63E9-487F-8436-48877A765DF2}" type="slidenum">
              <a:t>‹Nr.›</a:t>
            </a:fld>
            <a:endParaRPr lang="en-US"/>
          </a:p>
        </p:txBody>
      </p:sp>
    </p:spTree>
    <p:extLst>
      <p:ext uri="{BB962C8B-B14F-4D97-AF65-F5344CB8AC3E}">
        <p14:creationId xmlns:p14="http://schemas.microsoft.com/office/powerpoint/2010/main" val="305317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6D8800-AC15-4BDF-98BC-26581E9F845A}" type="datetime1">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573820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txBox="1">
            <a:spLocks noGrp="1"/>
          </p:cNvSpPr>
          <p:nvPr>
            <p:ph type="dt" sz="half" idx="7"/>
          </p:nvPr>
        </p:nvSpPr>
        <p:spPr/>
        <p:txBody>
          <a:bodyPr/>
          <a:lstStyle>
            <a:lvl1pPr>
              <a:defRPr/>
            </a:lvl1pPr>
          </a:lstStyle>
          <a:p>
            <a:pPr lvl="0"/>
            <a:fld id="{9CFFAA7E-7640-40DB-8043-1AD2C1891D50}" type="datetime1">
              <a:rPr lang="en-US"/>
              <a:pPr lvl="0"/>
              <a:t>1/29/2025</a:t>
            </a:fld>
            <a:endParaRPr lang="en-US"/>
          </a:p>
        </p:txBody>
      </p:sp>
      <p:sp>
        <p:nvSpPr>
          <p:cNvPr id="3" name="Fußzeilenplatzhalter 2"/>
          <p:cNvSpPr txBox="1">
            <a:spLocks noGrp="1"/>
          </p:cNvSpPr>
          <p:nvPr>
            <p:ph type="ftr" sz="quarter" idx="9"/>
          </p:nvPr>
        </p:nvSpPr>
        <p:spPr/>
        <p:txBody>
          <a:bodyPr/>
          <a:lstStyle>
            <a:lvl1pPr>
              <a:defRPr/>
            </a:lvl1pPr>
          </a:lstStyle>
          <a:p>
            <a:pPr lvl="0"/>
            <a:endParaRPr lang="en-US"/>
          </a:p>
        </p:txBody>
      </p:sp>
      <p:sp>
        <p:nvSpPr>
          <p:cNvPr id="4" name="Foliennummernplatzhalter 3"/>
          <p:cNvSpPr txBox="1">
            <a:spLocks noGrp="1"/>
          </p:cNvSpPr>
          <p:nvPr>
            <p:ph type="sldNum" sz="quarter" idx="8"/>
          </p:nvPr>
        </p:nvSpPr>
        <p:spPr/>
        <p:txBody>
          <a:bodyPr/>
          <a:lstStyle>
            <a:lvl1pPr>
              <a:defRPr/>
            </a:lvl1pPr>
          </a:lstStyle>
          <a:p>
            <a:pPr lvl="0"/>
            <a:fld id="{4B774AA5-253B-460E-BA3B-DA53EF79EBE4}" type="slidenum">
              <a:t>‹Nr.›</a:t>
            </a:fld>
            <a:endParaRPr lang="en-US"/>
          </a:p>
        </p:txBody>
      </p:sp>
    </p:spTree>
    <p:extLst>
      <p:ext uri="{BB962C8B-B14F-4D97-AF65-F5344CB8AC3E}">
        <p14:creationId xmlns:p14="http://schemas.microsoft.com/office/powerpoint/2010/main" val="20007039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Titelmasterformat durch Klicken bearbeiten</a:t>
            </a:r>
            <a:endParaRPr lang="en-US"/>
          </a:p>
        </p:txBody>
      </p:sp>
      <p:sp>
        <p:nvSpPr>
          <p:cNvPr id="3" name="Inhaltsplatzhalter 2"/>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Formatvorlagen des Textmasters bearbeiten</a:t>
            </a:r>
          </a:p>
        </p:txBody>
      </p:sp>
      <p:sp>
        <p:nvSpPr>
          <p:cNvPr id="5" name="Datumsplatzhalter 4"/>
          <p:cNvSpPr txBox="1">
            <a:spLocks noGrp="1"/>
          </p:cNvSpPr>
          <p:nvPr>
            <p:ph type="dt" sz="half" idx="7"/>
          </p:nvPr>
        </p:nvSpPr>
        <p:spPr/>
        <p:txBody>
          <a:bodyPr/>
          <a:lstStyle>
            <a:lvl1pPr>
              <a:defRPr/>
            </a:lvl1pPr>
          </a:lstStyle>
          <a:p>
            <a:pPr lvl="0"/>
            <a:fld id="{89415B3C-36A7-40D3-9B9D-EEC94B39E2BA}" type="datetime1">
              <a:rPr lang="en-US"/>
              <a:pPr lvl="0"/>
              <a:t>1/29/2025</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4B15F828-DC52-4A84-8D02-91872A0150A7}" type="slidenum">
              <a:t>‹Nr.›</a:t>
            </a:fld>
            <a:endParaRPr lang="en-US"/>
          </a:p>
        </p:txBody>
      </p:sp>
    </p:spTree>
    <p:extLst>
      <p:ext uri="{BB962C8B-B14F-4D97-AF65-F5344CB8AC3E}">
        <p14:creationId xmlns:p14="http://schemas.microsoft.com/office/powerpoint/2010/main" val="4514937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txBox="1">
            <a:spLocks noGrp="1"/>
          </p:cNvSpPr>
          <p:nvPr>
            <p:ph type="title"/>
          </p:nvPr>
        </p:nvSpPr>
        <p:spPr>
          <a:xfrm>
            <a:off x="839784" y="457200"/>
            <a:ext cx="3932240" cy="1600200"/>
          </a:xfrm>
        </p:spPr>
        <p:txBody>
          <a:bodyPr anchor="b"/>
          <a:lstStyle>
            <a:lvl1pPr>
              <a:defRPr sz="3200"/>
            </a:lvl1pPr>
          </a:lstStyle>
          <a:p>
            <a:pPr lvl="0"/>
            <a:r>
              <a:rPr lang="de-DE"/>
              <a:t>Titelmasterformat durch Klicken bearbeiten</a:t>
            </a:r>
            <a:endParaRPr lang="en-US"/>
          </a:p>
        </p:txBody>
      </p:sp>
      <p:sp>
        <p:nvSpPr>
          <p:cNvPr id="3" name="Bildplatzhalter 2"/>
          <p:cNvSpPr txBox="1">
            <a:spLocks noGrp="1"/>
          </p:cNvSpPr>
          <p:nvPr>
            <p:ph type="pic" idx="1"/>
          </p:nvPr>
        </p:nvSpPr>
        <p:spPr>
          <a:xfrm>
            <a:off x="5183184" y="987423"/>
            <a:ext cx="6172200" cy="4873623"/>
          </a:xfrm>
        </p:spPr>
        <p:txBody>
          <a:bodyPr/>
          <a:lstStyle>
            <a:lvl1pPr marL="0" indent="0">
              <a:buNone/>
              <a:defRPr lang="en-US" sz="3200"/>
            </a:lvl1pPr>
          </a:lstStyle>
          <a:p>
            <a:pPr lvl="0"/>
            <a:endParaRPr lang="en-US"/>
          </a:p>
        </p:txBody>
      </p:sp>
      <p:sp>
        <p:nvSpPr>
          <p:cNvPr id="4" name="Textplatzhalter 3"/>
          <p:cNvSpPr txBox="1">
            <a:spLocks noGrp="1"/>
          </p:cNvSpPr>
          <p:nvPr>
            <p:ph type="body" idx="2"/>
          </p:nvPr>
        </p:nvSpPr>
        <p:spPr>
          <a:xfrm>
            <a:off x="839784" y="2057400"/>
            <a:ext cx="3932240" cy="3811584"/>
          </a:xfrm>
        </p:spPr>
        <p:txBody>
          <a:bodyPr/>
          <a:lstStyle>
            <a:lvl1pPr marL="0" indent="0">
              <a:buNone/>
              <a:defRPr sz="1600"/>
            </a:lvl1pPr>
          </a:lstStyle>
          <a:p>
            <a:pPr lvl="0"/>
            <a:r>
              <a:rPr lang="de-DE"/>
              <a:t>Formatvorlagen des Textmasters bearbeiten</a:t>
            </a:r>
          </a:p>
        </p:txBody>
      </p:sp>
      <p:sp>
        <p:nvSpPr>
          <p:cNvPr id="5" name="Datumsplatzhalter 4"/>
          <p:cNvSpPr txBox="1">
            <a:spLocks noGrp="1"/>
          </p:cNvSpPr>
          <p:nvPr>
            <p:ph type="dt" sz="half" idx="7"/>
          </p:nvPr>
        </p:nvSpPr>
        <p:spPr/>
        <p:txBody>
          <a:bodyPr/>
          <a:lstStyle>
            <a:lvl1pPr>
              <a:defRPr/>
            </a:lvl1pPr>
          </a:lstStyle>
          <a:p>
            <a:pPr lvl="0"/>
            <a:fld id="{54FC379F-1F1D-496E-B8BB-15EE7647B888}" type="datetime1">
              <a:rPr lang="en-US"/>
              <a:pPr lvl="0"/>
              <a:t>1/29/2025</a:t>
            </a:fld>
            <a:endParaRPr lang="en-US"/>
          </a:p>
        </p:txBody>
      </p:sp>
      <p:sp>
        <p:nvSpPr>
          <p:cNvPr id="6" name="Fußzeilenplatzhalter 5"/>
          <p:cNvSpPr txBox="1">
            <a:spLocks noGrp="1"/>
          </p:cNvSpPr>
          <p:nvPr>
            <p:ph type="ftr" sz="quarter" idx="9"/>
          </p:nvPr>
        </p:nvSpPr>
        <p:spPr/>
        <p:txBody>
          <a:bodyPr/>
          <a:lstStyle>
            <a:lvl1pPr>
              <a:defRPr/>
            </a:lvl1pPr>
          </a:lstStyle>
          <a:p>
            <a:pPr lvl="0"/>
            <a:endParaRPr lang="en-US"/>
          </a:p>
        </p:txBody>
      </p:sp>
      <p:sp>
        <p:nvSpPr>
          <p:cNvPr id="7" name="Foliennummernplatzhalter 6"/>
          <p:cNvSpPr txBox="1">
            <a:spLocks noGrp="1"/>
          </p:cNvSpPr>
          <p:nvPr>
            <p:ph type="sldNum" sz="quarter" idx="8"/>
          </p:nvPr>
        </p:nvSpPr>
        <p:spPr/>
        <p:txBody>
          <a:bodyPr/>
          <a:lstStyle>
            <a:lvl1pPr>
              <a:defRPr/>
            </a:lvl1pPr>
          </a:lstStyle>
          <a:p>
            <a:pPr lvl="0"/>
            <a:fld id="{22191704-4749-42AF-A56F-BEA16CC67C0F}" type="slidenum">
              <a:t>‹Nr.›</a:t>
            </a:fld>
            <a:endParaRPr lang="en-US"/>
          </a:p>
        </p:txBody>
      </p:sp>
    </p:spTree>
    <p:extLst>
      <p:ext uri="{BB962C8B-B14F-4D97-AF65-F5344CB8AC3E}">
        <p14:creationId xmlns:p14="http://schemas.microsoft.com/office/powerpoint/2010/main" val="6038136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txBox="1">
            <a:spLocks noGrp="1"/>
          </p:cNvSpPr>
          <p:nvPr>
            <p:ph type="title"/>
          </p:nvPr>
        </p:nvSpPr>
        <p:spPr/>
        <p:txBody>
          <a:bodyPr/>
          <a:lstStyle>
            <a:lvl1pPr>
              <a:defRPr/>
            </a:lvl1pPr>
          </a:lstStyle>
          <a:p>
            <a:pPr lvl="0"/>
            <a:r>
              <a:rPr lang="de-DE"/>
              <a:t>Titelmasterformat durch Klicken bearbeiten</a:t>
            </a:r>
            <a:endParaRPr lang="en-US"/>
          </a:p>
        </p:txBody>
      </p:sp>
      <p:sp>
        <p:nvSpPr>
          <p:cNvPr id="3" name="Vertikaler Textplatzhalt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C7E92329-AB8B-46C0-B290-BC03C03A5EDD}" type="datetime1">
              <a:rPr lang="en-US"/>
              <a:pPr lvl="0"/>
              <a:t>1/29/2025</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96CA56D1-068A-4818-B838-600F501D2CCE}" type="slidenum">
              <a:t>‹Nr.›</a:t>
            </a:fld>
            <a:endParaRPr lang="en-US"/>
          </a:p>
        </p:txBody>
      </p:sp>
    </p:spTree>
    <p:extLst>
      <p:ext uri="{BB962C8B-B14F-4D97-AF65-F5344CB8AC3E}">
        <p14:creationId xmlns:p14="http://schemas.microsoft.com/office/powerpoint/2010/main" val="540492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txBox="1">
            <a:spLocks noGrp="1"/>
          </p:cNvSpPr>
          <p:nvPr>
            <p:ph type="title" orient="vert"/>
          </p:nvPr>
        </p:nvSpPr>
        <p:spPr>
          <a:xfrm>
            <a:off x="8724903" y="365129"/>
            <a:ext cx="2628899" cy="5811834"/>
          </a:xfrm>
        </p:spPr>
        <p:txBody>
          <a:bodyPr vert="eaVert"/>
          <a:lstStyle>
            <a:lvl1pPr>
              <a:defRPr/>
            </a:lvl1pPr>
          </a:lstStyle>
          <a:p>
            <a:pPr lvl="0"/>
            <a:r>
              <a:rPr lang="de-DE"/>
              <a:t>Titelmasterformat durch Klicken bearbeiten</a:t>
            </a:r>
            <a:endParaRPr lang="en-US"/>
          </a:p>
        </p:txBody>
      </p:sp>
      <p:sp>
        <p:nvSpPr>
          <p:cNvPr id="3" name="Vertikaler Textplatzhalter 2"/>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7"/>
          </p:nvPr>
        </p:nvSpPr>
        <p:spPr/>
        <p:txBody>
          <a:bodyPr/>
          <a:lstStyle>
            <a:lvl1pPr>
              <a:defRPr/>
            </a:lvl1pPr>
          </a:lstStyle>
          <a:p>
            <a:pPr lvl="0"/>
            <a:fld id="{02BF4DEA-A96C-410B-9DC1-73F7DE73C6DD}" type="datetime1">
              <a:rPr lang="en-US"/>
              <a:pPr lvl="0"/>
              <a:t>1/29/2025</a:t>
            </a:fld>
            <a:endParaRPr lang="en-US"/>
          </a:p>
        </p:txBody>
      </p:sp>
      <p:sp>
        <p:nvSpPr>
          <p:cNvPr id="5" name="Fußzeilenplatzhalter 4"/>
          <p:cNvSpPr txBox="1">
            <a:spLocks noGrp="1"/>
          </p:cNvSpPr>
          <p:nvPr>
            <p:ph type="ftr" sz="quarter" idx="9"/>
          </p:nvPr>
        </p:nvSpPr>
        <p:spPr/>
        <p:txBody>
          <a:bodyPr/>
          <a:lstStyle>
            <a:lvl1pPr>
              <a:defRPr/>
            </a:lvl1pPr>
          </a:lstStyle>
          <a:p>
            <a:pPr lvl="0"/>
            <a:endParaRPr lang="en-US"/>
          </a:p>
        </p:txBody>
      </p:sp>
      <p:sp>
        <p:nvSpPr>
          <p:cNvPr id="6" name="Foliennummernplatzhalter 5"/>
          <p:cNvSpPr txBox="1">
            <a:spLocks noGrp="1"/>
          </p:cNvSpPr>
          <p:nvPr>
            <p:ph type="sldNum" sz="quarter" idx="8"/>
          </p:nvPr>
        </p:nvSpPr>
        <p:spPr/>
        <p:txBody>
          <a:bodyPr/>
          <a:lstStyle>
            <a:lvl1pPr>
              <a:defRPr/>
            </a:lvl1pPr>
          </a:lstStyle>
          <a:p>
            <a:pPr lvl="0"/>
            <a:fld id="{DE26F260-38D5-4C94-8CD3-96ACC8F56717}" type="slidenum">
              <a:t>‹Nr.›</a:t>
            </a:fld>
            <a:endParaRPr lang="en-US"/>
          </a:p>
        </p:txBody>
      </p:sp>
    </p:spTree>
    <p:extLst>
      <p:ext uri="{BB962C8B-B14F-4D97-AF65-F5344CB8AC3E}">
        <p14:creationId xmlns:p14="http://schemas.microsoft.com/office/powerpoint/2010/main" val="179147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3764" y="2090551"/>
            <a:ext cx="12631269" cy="2387600"/>
          </a:xfrm>
        </p:spPr>
        <p:txBody>
          <a:bodyPr anchor="b"/>
          <a:lstStyle>
            <a:lvl1pPr algn="ctr">
              <a:defRPr sz="6000"/>
            </a:lvl1pPr>
          </a:lstStyle>
          <a:p>
            <a:r>
              <a:rPr lang="en-US"/>
              <a:t>Suppressing Intuitive Conceptions about the World:</a:t>
            </a:r>
            <a:br>
              <a:rPr lang="en-US"/>
            </a:br>
            <a:r>
              <a:rPr lang="en-US"/>
              <a:t>A State-Trait Decomposition</a:t>
            </a:r>
            <a:endParaRPr lang="de-CH"/>
          </a:p>
        </p:txBody>
      </p:sp>
      <p:sp>
        <p:nvSpPr>
          <p:cNvPr id="4" name="Date Placeholder 3"/>
          <p:cNvSpPr>
            <a:spLocks noGrp="1"/>
          </p:cNvSpPr>
          <p:nvPr>
            <p:ph type="dt" sz="half" idx="10"/>
          </p:nvPr>
        </p:nvSpPr>
        <p:spPr/>
        <p:txBody>
          <a:bodyPr/>
          <a:lstStyle/>
          <a:p>
            <a:fld id="{38F50697-0CCF-429B-8C98-CF94E59D7F9D}" type="datetimeFigureOut">
              <a:rPr lang="de-CH" smtClean="0"/>
              <a:t>29.01.2025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8CD81D32-49D6-4432-ACD3-F60C5F690709}" type="slidenum">
              <a:rPr lang="de-CH" smtClean="0"/>
              <a:t>‹Nr.›</a:t>
            </a:fld>
            <a:endParaRPr lang="de-CH"/>
          </a:p>
        </p:txBody>
      </p:sp>
    </p:spTree>
    <p:extLst>
      <p:ext uri="{BB962C8B-B14F-4D97-AF65-F5344CB8AC3E}">
        <p14:creationId xmlns:p14="http://schemas.microsoft.com/office/powerpoint/2010/main" val="8431947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a:p>
        </p:txBody>
      </p:sp>
      <p:sp>
        <p:nvSpPr>
          <p:cNvPr id="6" name="Foliennummernplatzhalt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F9199A8-74E1-481D-886D-259B86D8CE8A}" type="slidenum">
              <a:rPr lang="en-US" smtClean="0"/>
              <a:pPr/>
              <a:t>‹Nr.›</a:t>
            </a:fld>
            <a:endParaRPr lang="en-US"/>
          </a:p>
        </p:txBody>
      </p:sp>
    </p:spTree>
    <p:extLst>
      <p:ext uri="{BB962C8B-B14F-4D97-AF65-F5344CB8AC3E}">
        <p14:creationId xmlns:p14="http://schemas.microsoft.com/office/powerpoint/2010/main" val="9485111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3" name="Inhaltsplatzhalt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E5CA370-940F-4719-9D7F-9D9510DD8F97}" type="datetimeFigureOut">
              <a:rPr lang="en-US" smtClean="0"/>
              <a:pPr/>
              <a:t>1/29/2025</a:t>
            </a:fld>
            <a:endParaRPr lang="en-US"/>
          </a:p>
        </p:txBody>
      </p:sp>
      <p:sp>
        <p:nvSpPr>
          <p:cNvPr id="5" name="Fußzeilenplatzhalt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Foliennummernplatzhalt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F9199A8-74E1-481D-886D-259B86D8CE8A}" type="slidenum">
              <a:rPr lang="en-US" smtClean="0"/>
              <a:pPr/>
              <a:t>‹Nr.›</a:t>
            </a:fld>
            <a:endParaRPr lang="en-US"/>
          </a:p>
        </p:txBody>
      </p:sp>
    </p:spTree>
    <p:extLst>
      <p:ext uri="{BB962C8B-B14F-4D97-AF65-F5344CB8AC3E}">
        <p14:creationId xmlns:p14="http://schemas.microsoft.com/office/powerpoint/2010/main" val="17861677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atin typeface="Arial" panose="020B0604020202020204" pitchFamily="34" charset="0"/>
                <a:cs typeface="Arial" panose="020B0604020202020204" pitchFamily="34" charset="0"/>
              </a:defRPr>
            </a:lvl1pPr>
          </a:lstStyle>
          <a:p>
            <a:r>
              <a:rPr lang="de-DE"/>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3E5CA370-940F-4719-9D7F-9D9510DD8F97}" type="datetimeFigureOut">
              <a:rPr lang="en-US" smtClean="0"/>
              <a:pPr/>
              <a:t>1/29/2025</a:t>
            </a:fld>
            <a:endParaRPr lang="en-US"/>
          </a:p>
        </p:txBody>
      </p:sp>
      <p:sp>
        <p:nvSpPr>
          <p:cNvPr id="5" name="Fußzeilenplatzhalt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Foliennummernplatzhalt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FF9199A8-74E1-481D-886D-259B86D8CE8A}" type="slidenum">
              <a:rPr lang="en-US" smtClean="0"/>
              <a:pPr/>
              <a:t>‹Nr.›</a:t>
            </a:fld>
            <a:endParaRPr lang="en-US"/>
          </a:p>
        </p:txBody>
      </p:sp>
    </p:spTree>
    <p:extLst>
      <p:ext uri="{BB962C8B-B14F-4D97-AF65-F5344CB8AC3E}">
        <p14:creationId xmlns:p14="http://schemas.microsoft.com/office/powerpoint/2010/main" val="42881730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de-DE"/>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E5CA370-940F-4719-9D7F-9D9510DD8F97}" type="datetimeFigureOut">
              <a:rPr lang="en-US" smtClean="0"/>
              <a:pPr/>
              <a:t>1/29/2025</a:t>
            </a:fld>
            <a:endParaRPr lang="en-US"/>
          </a:p>
        </p:txBody>
      </p:sp>
      <p:sp>
        <p:nvSpPr>
          <p:cNvPr id="6" name="Fußzeilenplatzhalt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endParaRPr lang="en-US"/>
          </a:p>
        </p:txBody>
      </p:sp>
      <p:sp>
        <p:nvSpPr>
          <p:cNvPr id="7" name="Foliennummernplatzhalt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FF9199A8-74E1-481D-886D-259B86D8CE8A}" type="slidenum">
              <a:rPr lang="en-US" smtClean="0"/>
              <a:pPr/>
              <a:t>‹Nr.›</a:t>
            </a:fld>
            <a:endParaRPr lang="en-US"/>
          </a:p>
        </p:txBody>
      </p:sp>
    </p:spTree>
    <p:extLst>
      <p:ext uri="{BB962C8B-B14F-4D97-AF65-F5344CB8AC3E}">
        <p14:creationId xmlns:p14="http://schemas.microsoft.com/office/powerpoint/2010/main" val="55257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6F81C267-655E-4BE3-A3C0-1582D100555B}"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4973293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p:cNvSpPr>
            <a:spLocks noGrp="1"/>
          </p:cNvSpPr>
          <p:nvPr>
            <p:ph type="dt" sz="half" idx="10"/>
          </p:nvPr>
        </p:nvSpPr>
        <p:spPr/>
        <p:txBody>
          <a:bodyPr/>
          <a:lstStyle/>
          <a:p>
            <a:fld id="{3E5CA370-940F-4719-9D7F-9D9510DD8F97}" type="datetimeFigureOut">
              <a:rPr lang="en-US" smtClean="0"/>
              <a:t>1/29/2025</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31113700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Datumsplatzhalter 2"/>
          <p:cNvSpPr>
            <a:spLocks noGrp="1"/>
          </p:cNvSpPr>
          <p:nvPr>
            <p:ph type="dt" sz="half" idx="10"/>
          </p:nvPr>
        </p:nvSpPr>
        <p:spPr/>
        <p:txBody>
          <a:bodyPr/>
          <a:lstStyle/>
          <a:p>
            <a:fld id="{3E5CA370-940F-4719-9D7F-9D9510DD8F97}" type="datetimeFigureOut">
              <a:rPr lang="en-US" smtClean="0"/>
              <a:t>1/29/2025</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19122586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E5CA370-940F-4719-9D7F-9D9510DD8F97}" type="datetimeFigureOut">
              <a:rPr lang="en-US" smtClean="0"/>
              <a:t>1/29/2025</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1847250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E5CA370-940F-4719-9D7F-9D9510DD8F97}" type="datetimeFigureOut">
              <a:rPr lang="en-US" smtClean="0"/>
              <a:t>1/29/2025</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1532693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E5CA370-940F-4719-9D7F-9D9510DD8F97}" type="datetimeFigureOut">
              <a:rPr lang="en-US" smtClean="0"/>
              <a:t>1/29/2025</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8618014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3E5CA370-940F-4719-9D7F-9D9510DD8F97}" type="datetimeFigureOut">
              <a:rPr lang="en-US" smtClean="0"/>
              <a:t>1/29/2025</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245136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10"/>
          </p:nvPr>
        </p:nvSpPr>
        <p:spPr/>
        <p:txBody>
          <a:bodyPr/>
          <a:lstStyle/>
          <a:p>
            <a:fld id="{3E5CA370-940F-4719-9D7F-9D9510DD8F97}" type="datetimeFigureOut">
              <a:rPr lang="en-US" smtClean="0"/>
              <a:t>1/29/2025</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FF9199A8-74E1-481D-886D-259B86D8CE8A}" type="slidenum">
              <a:rPr lang="en-US" smtClean="0"/>
              <a:t>‹Nr.›</a:t>
            </a:fld>
            <a:endParaRPr lang="en-US"/>
          </a:p>
        </p:txBody>
      </p:sp>
    </p:spTree>
    <p:extLst>
      <p:ext uri="{BB962C8B-B14F-4D97-AF65-F5344CB8AC3E}">
        <p14:creationId xmlns:p14="http://schemas.microsoft.com/office/powerpoint/2010/main" val="1415051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3682ACB8-2759-48C2-832D-4D8386885D3D}" type="datetime1">
              <a:rPr lang="de-CH" smtClean="0"/>
              <a:t>29.01.2025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0358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2262578B-16B1-4B42-BFA2-7BD62F68CDEA}" type="datetime1">
              <a:rPr lang="de-CH" smtClean="0"/>
              <a:t>29.01.2025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6507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6DA5D-D5FB-4228-BFC4-0BA13075C1DB}" type="datetime1">
              <a:rPr lang="de-CH" smtClean="0"/>
              <a:t>29.01.2025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31464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2EE2E-03BF-4260-A08B-470B5732B92F}"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226359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A13077-0982-4B10-8356-033B5A9B647A}" type="datetime1">
              <a:rPr lang="de-CH" smtClean="0"/>
              <a:t>29.01.2025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9179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3D309-B84E-41FB-9450-3E7321A9D000}" type="datetime1">
              <a:rPr lang="de-CH" smtClean="0"/>
              <a:t>29.01.2025</a:t>
            </a:fld>
            <a:endParaRPr lang="de-CH"/>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9072331" y="638132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300DC-6F81-4257-9104-8FC6944C3589}" type="slidenum">
              <a:rPr lang="de-CH" smtClean="0"/>
              <a:t>‹Nr.›</a:t>
            </a:fld>
            <a:endParaRPr lang="de-CH" dirty="0"/>
          </a:p>
        </p:txBody>
      </p:sp>
    </p:spTree>
    <p:extLst>
      <p:ext uri="{BB962C8B-B14F-4D97-AF65-F5344CB8AC3E}">
        <p14:creationId xmlns:p14="http://schemas.microsoft.com/office/powerpoint/2010/main" val="69905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7"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463D309-B84E-41FB-9450-3E7321A9D000}" type="datetime1">
              <a:rPr lang="de-CH" smtClean="0"/>
              <a:t>29.01.2025</a:t>
            </a:fld>
            <a:endParaRPr lang="de-CH"/>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9072331" y="6381331"/>
            <a:ext cx="28448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3300DC-6F81-4257-9104-8FC6944C3589}" type="slidenum">
              <a:rPr lang="de-CH" smtClean="0"/>
              <a:t>‹Nr.›</a:t>
            </a:fld>
            <a:endParaRPr lang="de-CH"/>
          </a:p>
        </p:txBody>
      </p:sp>
    </p:spTree>
    <p:extLst>
      <p:ext uri="{BB962C8B-B14F-4D97-AF65-F5344CB8AC3E}">
        <p14:creationId xmlns:p14="http://schemas.microsoft.com/office/powerpoint/2010/main" val="3761999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Titelmasterformat durch Klicken bearbeiten</a:t>
            </a:r>
            <a:endParaRPr lang="en-US"/>
          </a:p>
        </p:txBody>
      </p:sp>
      <p:sp>
        <p:nvSpPr>
          <p:cNvPr id="3" name="Textplatzhalter 2"/>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rial" panose="020B0604020202020204" pitchFamily="34" charset="0"/>
                <a:cs typeface="Arial" panose="020B0604020202020204" pitchFamily="34" charset="0"/>
              </a:defRPr>
            </a:lvl1pPr>
          </a:lstStyle>
          <a:p>
            <a:fld id="{FDB97E46-6A60-49FB-88BE-FB392CE3A8EB}" type="datetime1">
              <a:rPr lang="en-CH" smtClean="0"/>
              <a:pPr/>
              <a:t>01/29/2025</a:t>
            </a:fld>
            <a:endParaRPr lang="en-CH"/>
          </a:p>
        </p:txBody>
      </p:sp>
      <p:sp>
        <p:nvSpPr>
          <p:cNvPr id="5" name="Fußzeilenplatzhalter 4"/>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rial" panose="020B0604020202020204" pitchFamily="34" charset="0"/>
                <a:cs typeface="Arial" panose="020B0604020202020204" pitchFamily="34" charset="0"/>
              </a:defRPr>
            </a:lvl1pPr>
          </a:lstStyle>
          <a:p>
            <a:endParaRPr lang="en-CH"/>
          </a:p>
        </p:txBody>
      </p:sp>
      <p:sp>
        <p:nvSpPr>
          <p:cNvPr id="6" name="Foliennummernplatzhalter 5"/>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Arial" panose="020B0604020202020204" pitchFamily="34" charset="0"/>
                <a:cs typeface="Arial" panose="020B0604020202020204" pitchFamily="34" charset="0"/>
              </a:defRPr>
            </a:lvl1pPr>
          </a:lstStyle>
          <a:p>
            <a:fld id="{C7FA864C-A5F4-4578-8D9D-AB3ED26CBB2F}" type="slidenum">
              <a:rPr lang="en-US" smtClean="0"/>
              <a:pPr/>
              <a:t>‹Nr.›</a:t>
            </a:fld>
            <a:endParaRPr lang="en-US"/>
          </a:p>
        </p:txBody>
      </p:sp>
    </p:spTree>
    <p:extLst>
      <p:ext uri="{BB962C8B-B14F-4D97-AF65-F5344CB8AC3E}">
        <p14:creationId xmlns:p14="http://schemas.microsoft.com/office/powerpoint/2010/main" val="1217869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Arial" panose="020B0604020202020204" pitchFamily="34" charset="0"/>
          <a:cs typeface="Arial" panose="020B0604020202020204" pitchFamily="34" charset="0"/>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Arial" panose="020B0604020202020204" pitchFamily="34" charset="0"/>
          <a:cs typeface="Arial" panose="020B0604020202020204" pitchFamily="34" charset="0"/>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Arial" panose="020B0604020202020204" pitchFamily="34" charset="0"/>
          <a:cs typeface="Arial" panose="020B0604020202020204" pitchFamily="34" charset="0"/>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Arial" panose="020B0604020202020204" pitchFamily="34" charset="0"/>
          <a:cs typeface="Arial" panose="020B0604020202020204" pitchFamily="34" charset="0"/>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rial" panose="020B0604020202020204" pitchFamily="34" charset="0"/>
          <a:cs typeface="Arial" panose="020B0604020202020204" pitchFamily="34" charset="0"/>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Arial" panose="020B0604020202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CA370-940F-4719-9D7F-9D9510DD8F97}" type="datetimeFigureOut">
              <a:rPr lang="en-US" smtClean="0"/>
              <a:t>1/29/2025</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199A8-74E1-481D-886D-259B86D8CE8A}" type="slidenum">
              <a:rPr lang="en-US" smtClean="0"/>
              <a:t>‹Nr.›</a:t>
            </a:fld>
            <a:endParaRPr lang="en-US"/>
          </a:p>
        </p:txBody>
      </p:sp>
    </p:spTree>
    <p:extLst>
      <p:ext uri="{BB962C8B-B14F-4D97-AF65-F5344CB8AC3E}">
        <p14:creationId xmlns:p14="http://schemas.microsoft.com/office/powerpoint/2010/main" val="170331701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5.xml"/><Relationship Id="rId7" Type="http://schemas.openxmlformats.org/officeDocument/2006/relationships/image" Target="../media/image1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33.png"/><Relationship Id="rId5" Type="http://schemas.openxmlformats.org/officeDocument/2006/relationships/image" Target="../media/image25.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bit.ly/Faktorscore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7.png"/><Relationship Id="rId7" Type="http://schemas.openxmlformats.org/officeDocument/2006/relationships/hyperlink" Target="https://bit.ly/PeterE_presentation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hyperlink" Target="https://www.frontiersin.org/articles/10.3389/fpsyg.2022.986767/pdf" TargetMode="External"/><Relationship Id="rId5" Type="http://schemas.openxmlformats.org/officeDocument/2006/relationships/hyperlink" Target="https://osf.io/m8d7t/download" TargetMode="Externa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3" Type="http://schemas.microsoft.com/office/2007/relationships/media" Target="../media/media2.mp4"/><Relationship Id="rId7"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microsoft.com/office/2007/relationships/media" Target="../media/media2.mp4"/><Relationship Id="rId7"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F27B266-3FFD-F689-B4E1-D0E9A144645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DA19AD2-1B15-BCCA-2735-8C95A1BDE4B1}"/>
              </a:ext>
            </a:extLst>
          </p:cNvPr>
          <p:cNvSpPr txBox="1"/>
          <p:nvPr/>
        </p:nvSpPr>
        <p:spPr>
          <a:xfrm>
            <a:off x="1469740" y="3068961"/>
            <a:ext cx="9252520" cy="461665"/>
          </a:xfrm>
          <a:prstGeom prst="rect">
            <a:avLst/>
          </a:prstGeom>
          <a:noFill/>
        </p:spPr>
        <p:txBody>
          <a:bodyPr wrap="square" rtlCol="0">
            <a:spAutoFit/>
          </a:bodyPr>
          <a:lstStyle/>
          <a:p>
            <a:pPr algn="ctr"/>
            <a:r>
              <a:rPr lang="en-US" sz="2400" b="1" dirty="0" err="1">
                <a:solidFill>
                  <a:schemeClr val="bg1"/>
                </a:solidFill>
                <a:latin typeface="Arial" panose="020B0604020202020204" pitchFamily="34" charset="0"/>
                <a:cs typeface="Arial" panose="020B0604020202020204" pitchFamily="34" charset="0"/>
              </a:rPr>
              <a:t>Inhaltswissen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modellieren</a:t>
            </a:r>
            <a:endParaRPr lang="en-US" sz="2400" b="1" i="1" dirty="0">
              <a:solidFill>
                <a:schemeClr val="bg1"/>
              </a:solidFill>
              <a:latin typeface="Arial" panose="020B0604020202020204" pitchFamily="34" charset="0"/>
              <a:cs typeface="Arial" panose="020B0604020202020204" pitchFamily="34" charset="0"/>
            </a:endParaRPr>
          </a:p>
        </p:txBody>
      </p:sp>
      <p:sp>
        <p:nvSpPr>
          <p:cNvPr id="2" name="Rechteck 1">
            <a:extLst>
              <a:ext uri="{FF2B5EF4-FFF2-40B4-BE49-F238E27FC236}">
                <a16:creationId xmlns:a16="http://schemas.microsoft.com/office/drawing/2014/main" id="{BE500362-6A04-3387-EF52-8B63E7FC7628}"/>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TextBox 5">
            <a:extLst>
              <a:ext uri="{FF2B5EF4-FFF2-40B4-BE49-F238E27FC236}">
                <a16:creationId xmlns:a16="http://schemas.microsoft.com/office/drawing/2014/main" id="{DDB78124-C490-9E45-86FE-A7DBFC5A73B5}"/>
              </a:ext>
            </a:extLst>
          </p:cNvPr>
          <p:cNvSpPr txBox="1"/>
          <p:nvPr/>
        </p:nvSpPr>
        <p:spPr>
          <a:xfrm>
            <a:off x="1469740" y="6137922"/>
            <a:ext cx="9252520"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Peter Edelsbrunner</a:t>
            </a:r>
            <a:endParaRPr lang="en-US" sz="2400" b="1" i="1" dirty="0">
              <a:solidFill>
                <a:schemeClr val="bg1"/>
              </a:solidFill>
              <a:latin typeface="Arial" panose="020B0604020202020204" pitchFamily="34" charset="0"/>
              <a:cs typeface="Arial" panose="020B0604020202020204" pitchFamily="34" charset="0"/>
            </a:endParaRPr>
          </a:p>
        </p:txBody>
      </p:sp>
      <p:sp>
        <p:nvSpPr>
          <p:cNvPr id="3" name="Slide Number Placeholder 5">
            <a:extLst>
              <a:ext uri="{FF2B5EF4-FFF2-40B4-BE49-F238E27FC236}">
                <a16:creationId xmlns:a16="http://schemas.microsoft.com/office/drawing/2014/main" id="{901FB15F-0EE9-269C-D1D2-BDE1C004C052}"/>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a:t>
            </a:fld>
            <a:endParaRPr lang="de-CH" dirty="0"/>
          </a:p>
        </p:txBody>
      </p:sp>
    </p:spTree>
    <p:extLst>
      <p:ext uri="{BB962C8B-B14F-4D97-AF65-F5344CB8AC3E}">
        <p14:creationId xmlns:p14="http://schemas.microsoft.com/office/powerpoint/2010/main" val="2864186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kognitive Fähigkeiten?</a:t>
            </a:r>
          </a:p>
        </p:txBody>
      </p:sp>
      <p:sp>
        <p:nvSpPr>
          <p:cNvPr id="2" name="Rechteck 1"/>
          <p:cNvSpPr/>
          <p:nvPr/>
        </p:nvSpPr>
        <p:spPr>
          <a:xfrm>
            <a:off x="476451" y="1755074"/>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Kontrolle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für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allgemeines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Arbeitsgedächtnis</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ohne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Inhibitionsprozess</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hteck 5"/>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Bin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5115" y="2678404"/>
            <a:ext cx="6395144" cy="3597268"/>
          </a:xfrm>
          <a:prstGeom prst="rect">
            <a:avLst/>
          </a:prstGeom>
        </p:spPr>
      </p:pic>
      <p:sp>
        <p:nvSpPr>
          <p:cNvPr id="3" name="Slide Number Placeholder 5">
            <a:extLst>
              <a:ext uri="{FF2B5EF4-FFF2-40B4-BE49-F238E27FC236}">
                <a16:creationId xmlns:a16="http://schemas.microsoft.com/office/drawing/2014/main" id="{39F619D4-4239-350A-60C0-15718C629E9B}"/>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10</a:t>
            </a:fld>
            <a:endParaRPr lang="de-CH" dirty="0"/>
          </a:p>
        </p:txBody>
      </p:sp>
    </p:spTree>
    <p:extLst>
      <p:ext uri="{BB962C8B-B14F-4D97-AF65-F5344CB8AC3E}">
        <p14:creationId xmlns:p14="http://schemas.microsoft.com/office/powerpoint/2010/main" val="15841283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2861925" y="2205190"/>
            <a:ext cx="1209040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Relationales</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Schlussfolgern</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Analoges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Schlussfolgern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Anomalies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Schlussfolgern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Antinomes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Schlussfolgern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5"/>
          <a:stretch>
            <a:fillRect/>
          </a:stretch>
        </p:blipFill>
        <p:spPr>
          <a:xfrm>
            <a:off x="2535879" y="3428999"/>
            <a:ext cx="2544891" cy="2000745"/>
          </a:xfrm>
          <a:prstGeom prst="rect">
            <a:avLst/>
          </a:prstGeom>
        </p:spPr>
      </p:pic>
      <p:pic>
        <p:nvPicPr>
          <p:cNvPr id="8" name="Grafik 7"/>
          <p:cNvPicPr>
            <a:picLocks noChangeAspect="1"/>
          </p:cNvPicPr>
          <p:nvPr/>
        </p:nvPicPr>
        <p:blipFill>
          <a:blip r:embed="rId6"/>
          <a:stretch>
            <a:fillRect/>
          </a:stretch>
        </p:blipFill>
        <p:spPr>
          <a:xfrm>
            <a:off x="5402222" y="3490030"/>
            <a:ext cx="2425761" cy="2013061"/>
          </a:xfrm>
          <a:prstGeom prst="rect">
            <a:avLst/>
          </a:prstGeom>
        </p:spPr>
      </p:pic>
      <p:pic>
        <p:nvPicPr>
          <p:cNvPr id="9" name="Grafik 8"/>
          <p:cNvPicPr>
            <a:picLocks noChangeAspect="1"/>
          </p:cNvPicPr>
          <p:nvPr/>
        </p:nvPicPr>
        <p:blipFill>
          <a:blip r:embed="rId7"/>
          <a:stretch>
            <a:fillRect/>
          </a:stretch>
        </p:blipFill>
        <p:spPr>
          <a:xfrm>
            <a:off x="8688288" y="3459252"/>
            <a:ext cx="2976663" cy="2000746"/>
          </a:xfrm>
          <a:prstGeom prst="rect">
            <a:avLst/>
          </a:prstGeom>
        </p:spPr>
      </p:pic>
      <p:sp>
        <p:nvSpPr>
          <p:cNvPr id="11"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Weitere kognitive Fähigkeiten?</a:t>
            </a:r>
          </a:p>
        </p:txBody>
      </p:sp>
      <p:sp>
        <p:nvSpPr>
          <p:cNvPr id="3" name="Rechteck 2"/>
          <p:cNvSpPr/>
          <p:nvPr/>
        </p:nvSpPr>
        <p:spPr>
          <a:xfrm>
            <a:off x="983432" y="5864169"/>
            <a:ext cx="1316462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Zentrale Konstrukte beim </a:t>
            </a:r>
            <a:r>
              <a:rPr kumimoji="0" lang="de-CH"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Erwerb und der Prozessierung naturwissenschaftliche</a:t>
            </a:r>
            <a:r>
              <a:rPr lang="de-CH" b="1" dirty="0">
                <a:solidFill>
                  <a:prstClr val="black"/>
                </a:solidFill>
                <a:latin typeface="Arial" panose="020B0604020202020204" pitchFamily="34" charset="0"/>
                <a:cs typeface="Arial" panose="020B0604020202020204" pitchFamily="34" charset="0"/>
              </a:rPr>
              <a:t>n</a:t>
            </a:r>
            <a:r>
              <a:rPr kumimoji="0" lang="de-CH"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Konzeptwissens</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hteck 3"/>
          <p:cNvSpPr/>
          <p:nvPr/>
        </p:nvSpPr>
        <p:spPr>
          <a:xfrm>
            <a:off x="99391" y="6311132"/>
            <a:ext cx="43524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Dumas, 2017; Goldwater &amp; Schalk, 2016</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hteck 9"/>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Binding">
            <a:hlinkClick r:id="" action="ppaction://media"/>
            <a:extLst>
              <a:ext uri="{FF2B5EF4-FFF2-40B4-BE49-F238E27FC236}">
                <a16:creationId xmlns:a16="http://schemas.microsoft.com/office/drawing/2014/main" id="{7A48F026-7797-CE77-59A9-B8B0E8EC6EC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7035" y="3720082"/>
            <a:ext cx="2521915" cy="1418577"/>
          </a:xfrm>
          <a:prstGeom prst="rect">
            <a:avLst/>
          </a:prstGeom>
        </p:spPr>
      </p:pic>
      <p:sp>
        <p:nvSpPr>
          <p:cNvPr id="6" name="Rechteck 5">
            <a:extLst>
              <a:ext uri="{FF2B5EF4-FFF2-40B4-BE49-F238E27FC236}">
                <a16:creationId xmlns:a16="http://schemas.microsoft.com/office/drawing/2014/main" id="{05A2E817-3A04-313C-5BBB-384DBBEBA843}"/>
              </a:ext>
            </a:extLst>
          </p:cNvPr>
          <p:cNvSpPr/>
          <p:nvPr/>
        </p:nvSpPr>
        <p:spPr>
          <a:xfrm>
            <a:off x="97035" y="2338998"/>
            <a:ext cx="1133374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Binding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Arbeitsgedächtnis</a:t>
            </a:r>
            <a:endParaRPr lang="en-US"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ohne</a:t>
            </a:r>
            <a:r>
              <a:rPr kumimoji="0" lang="en-US" sz="18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Inhibitionsprozess</a:t>
            </a:r>
            <a:endParaRPr kumimoji="0" lang="en-US" sz="18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Slide Number Placeholder 5">
            <a:extLst>
              <a:ext uri="{FF2B5EF4-FFF2-40B4-BE49-F238E27FC236}">
                <a16:creationId xmlns:a16="http://schemas.microsoft.com/office/drawing/2014/main" id="{66ADD2A6-8891-BFF3-C3D4-29EC80266CF7}"/>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11</a:t>
            </a:fld>
            <a:endParaRPr lang="de-CH" dirty="0"/>
          </a:p>
        </p:txBody>
      </p:sp>
    </p:spTree>
    <p:extLst>
      <p:ext uri="{BB962C8B-B14F-4D97-AF65-F5344CB8AC3E}">
        <p14:creationId xmlns:p14="http://schemas.microsoft.com/office/powerpoint/2010/main" val="32102126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71110" y="1697867"/>
            <a:ext cx="1155833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prstClr val="black"/>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a:t>
            </a:r>
            <a:r>
              <a:rPr kumimoji="0" lang="en-US" sz="18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175 </a:t>
            </a:r>
            <a:r>
              <a:rPr kumimoji="0" lang="en-US" sz="180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Studierende</a:t>
            </a:r>
            <a:endParaRPr kumimoji="0" lang="en-US" sz="180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Ellipse 1"/>
          <p:cNvSpPr/>
          <p:nvPr/>
        </p:nvSpPr>
        <p:spPr>
          <a:xfrm>
            <a:off x="455892" y="4026334"/>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6" name="Ellipse 5"/>
          <p:cNvSpPr/>
          <p:nvPr/>
        </p:nvSpPr>
        <p:spPr>
          <a:xfrm>
            <a:off x="3560907" y="4026334"/>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7" name="Ellipse 6"/>
          <p:cNvSpPr/>
          <p:nvPr/>
        </p:nvSpPr>
        <p:spPr>
          <a:xfrm>
            <a:off x="6497394" y="4031298"/>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sp>
        <p:nvSpPr>
          <p:cNvPr id="22" name="Textfeld 21"/>
          <p:cNvSpPr txBox="1"/>
          <p:nvPr/>
        </p:nvSpPr>
        <p:spPr>
          <a:xfrm>
            <a:off x="1163349" y="5185296"/>
            <a:ext cx="10508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T1	      4 weeks 	       T2	             4 weeks 	          T3		2 weeks		T4</a:t>
            </a:r>
          </a:p>
        </p:txBody>
      </p:sp>
      <p:sp>
        <p:nvSpPr>
          <p:cNvPr id="27" name="TextBox 3"/>
          <p:cNvSpPr txBox="1"/>
          <p:nvPr/>
        </p:nvSpPr>
        <p:spPr>
          <a:xfrm>
            <a:off x="512064" y="454794"/>
            <a:ext cx="1078992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 wurde umfassender II: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Eine State-Trait Dekomposition</a:t>
            </a:r>
          </a:p>
        </p:txBody>
      </p:sp>
      <p:cxnSp>
        <p:nvCxnSpPr>
          <p:cNvPr id="8" name="Gerade Verbindung mit Pfeil 7"/>
          <p:cNvCxnSpPr/>
          <p:nvPr/>
        </p:nvCxnSpPr>
        <p:spPr>
          <a:xfrm flipV="1">
            <a:off x="452063" y="5683536"/>
            <a:ext cx="11377385" cy="23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5" name="Grafik 4"/>
          <p:cNvPicPr>
            <a:picLocks noChangeAspect="1"/>
          </p:cNvPicPr>
          <p:nvPr/>
        </p:nvPicPr>
        <p:blipFill>
          <a:blip r:embed="rId3"/>
          <a:stretch>
            <a:fillRect/>
          </a:stretch>
        </p:blipFill>
        <p:spPr>
          <a:xfrm>
            <a:off x="178804" y="3223733"/>
            <a:ext cx="2613981" cy="673693"/>
          </a:xfrm>
          <a:prstGeom prst="rect">
            <a:avLst/>
          </a:prstGeom>
        </p:spPr>
      </p:pic>
      <p:pic>
        <p:nvPicPr>
          <p:cNvPr id="23" name="Grafik 22"/>
          <p:cNvPicPr>
            <a:picLocks noChangeAspect="1"/>
          </p:cNvPicPr>
          <p:nvPr/>
        </p:nvPicPr>
        <p:blipFill>
          <a:blip r:embed="rId3"/>
          <a:stretch>
            <a:fillRect/>
          </a:stretch>
        </p:blipFill>
        <p:spPr>
          <a:xfrm>
            <a:off x="3335729" y="3241254"/>
            <a:ext cx="2613981" cy="673693"/>
          </a:xfrm>
          <a:prstGeom prst="rect">
            <a:avLst/>
          </a:prstGeom>
        </p:spPr>
      </p:pic>
      <p:pic>
        <p:nvPicPr>
          <p:cNvPr id="24" name="Grafik 23"/>
          <p:cNvPicPr>
            <a:picLocks noChangeAspect="1"/>
          </p:cNvPicPr>
          <p:nvPr/>
        </p:nvPicPr>
        <p:blipFill>
          <a:blip r:embed="rId3"/>
          <a:stretch>
            <a:fillRect/>
          </a:stretch>
        </p:blipFill>
        <p:spPr>
          <a:xfrm>
            <a:off x="6365623" y="3223733"/>
            <a:ext cx="2613981" cy="673693"/>
          </a:xfrm>
          <a:prstGeom prst="rect">
            <a:avLst/>
          </a:prstGeom>
        </p:spPr>
      </p:pic>
      <p:sp>
        <p:nvSpPr>
          <p:cNvPr id="12" name="Ellipse 11"/>
          <p:cNvSpPr/>
          <p:nvPr/>
        </p:nvSpPr>
        <p:spPr>
          <a:xfrm>
            <a:off x="9527289" y="4020541"/>
            <a:ext cx="2059807" cy="10250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Statement-verification task</a:t>
            </a:r>
          </a:p>
        </p:txBody>
      </p:sp>
      <p:pic>
        <p:nvPicPr>
          <p:cNvPr id="13" name="Grafik 12"/>
          <p:cNvPicPr>
            <a:picLocks noChangeAspect="1"/>
          </p:cNvPicPr>
          <p:nvPr/>
        </p:nvPicPr>
        <p:blipFill>
          <a:blip r:embed="rId3"/>
          <a:stretch>
            <a:fillRect/>
          </a:stretch>
        </p:blipFill>
        <p:spPr>
          <a:xfrm>
            <a:off x="9395518" y="3212976"/>
            <a:ext cx="2613981" cy="673693"/>
          </a:xfrm>
          <a:prstGeom prst="rect">
            <a:avLst/>
          </a:prstGeom>
        </p:spPr>
      </p:pic>
      <p:sp>
        <p:nvSpPr>
          <p:cNvPr id="14" name="Rechteck 13"/>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5">
            <a:extLst>
              <a:ext uri="{FF2B5EF4-FFF2-40B4-BE49-F238E27FC236}">
                <a16:creationId xmlns:a16="http://schemas.microsoft.com/office/drawing/2014/main" id="{C40D1076-D5E0-C365-D79F-5898846D65D3}"/>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12</a:t>
            </a:fld>
            <a:endParaRPr lang="de-CH" dirty="0"/>
          </a:p>
        </p:txBody>
      </p:sp>
    </p:spTree>
    <p:extLst>
      <p:ext uri="{BB962C8B-B14F-4D97-AF65-F5344CB8AC3E}">
        <p14:creationId xmlns:p14="http://schemas.microsoft.com/office/powerpoint/2010/main" val="1323979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F501C77-6A08-7B53-1D9B-3AE84DDCB51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F3DB95-2E99-9802-0D5F-4E3687034D0C}"/>
              </a:ext>
            </a:extLst>
          </p:cNvPr>
          <p:cNvPicPr>
            <a:picLocks noChangeAspect="1"/>
          </p:cNvPicPr>
          <p:nvPr/>
        </p:nvPicPr>
        <p:blipFill>
          <a:blip r:embed="rId3"/>
          <a:stretch>
            <a:fillRect/>
          </a:stretch>
        </p:blipFill>
        <p:spPr>
          <a:xfrm>
            <a:off x="13272001" y="3656297"/>
            <a:ext cx="4405288" cy="1911866"/>
          </a:xfrm>
          <a:prstGeom prst="rect">
            <a:avLst/>
          </a:prstGeom>
        </p:spPr>
      </p:pic>
      <p:sp>
        <p:nvSpPr>
          <p:cNvPr id="4" name="Rechteck 3">
            <a:extLst>
              <a:ext uri="{FF2B5EF4-FFF2-40B4-BE49-F238E27FC236}">
                <a16:creationId xmlns:a16="http://schemas.microsoft.com/office/drawing/2014/main" id="{60162560-3E84-8C41-F4EF-0FCB45724A0A}"/>
              </a:ext>
            </a:extLst>
          </p:cNvPr>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Ellipse 55">
            <a:extLst>
              <a:ext uri="{FF2B5EF4-FFF2-40B4-BE49-F238E27FC236}">
                <a16:creationId xmlns:a16="http://schemas.microsoft.com/office/drawing/2014/main" id="{F01A2DD9-24CA-ABB8-87BC-8D7DE2D8CAF6}"/>
              </a:ext>
            </a:extLst>
          </p:cNvPr>
          <p:cNvSpPr/>
          <p:nvPr/>
        </p:nvSpPr>
        <p:spPr>
          <a:xfrm>
            <a:off x="14921512" y="4092824"/>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T1</a:t>
            </a:r>
          </a:p>
        </p:txBody>
      </p:sp>
      <p:sp>
        <p:nvSpPr>
          <p:cNvPr id="57" name="Ellipse 56">
            <a:extLst>
              <a:ext uri="{FF2B5EF4-FFF2-40B4-BE49-F238E27FC236}">
                <a16:creationId xmlns:a16="http://schemas.microsoft.com/office/drawing/2014/main" id="{2FA95A27-00CA-2FC6-7E7D-3C3A19766ED3}"/>
              </a:ext>
            </a:extLst>
          </p:cNvPr>
          <p:cNvSpPr/>
          <p:nvPr/>
        </p:nvSpPr>
        <p:spPr>
          <a:xfrm>
            <a:off x="17648149"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T2</a:t>
            </a:r>
          </a:p>
        </p:txBody>
      </p:sp>
      <p:sp>
        <p:nvSpPr>
          <p:cNvPr id="58" name="Ellipse 57">
            <a:extLst>
              <a:ext uri="{FF2B5EF4-FFF2-40B4-BE49-F238E27FC236}">
                <a16:creationId xmlns:a16="http://schemas.microsoft.com/office/drawing/2014/main" id="{1516DB31-257C-146E-8703-346F4346E3FF}"/>
              </a:ext>
            </a:extLst>
          </p:cNvPr>
          <p:cNvSpPr/>
          <p:nvPr/>
        </p:nvSpPr>
        <p:spPr>
          <a:xfrm>
            <a:off x="20103688" y="4091435"/>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T3</a:t>
            </a:r>
          </a:p>
        </p:txBody>
      </p:sp>
      <p:sp>
        <p:nvSpPr>
          <p:cNvPr id="59" name="Ellipse 58">
            <a:extLst>
              <a:ext uri="{FF2B5EF4-FFF2-40B4-BE49-F238E27FC236}">
                <a16:creationId xmlns:a16="http://schemas.microsoft.com/office/drawing/2014/main" id="{EFE3CC14-3D5D-4A96-8CBC-340BF331EEFF}"/>
              </a:ext>
            </a:extLst>
          </p:cNvPr>
          <p:cNvSpPr/>
          <p:nvPr/>
        </p:nvSpPr>
        <p:spPr>
          <a:xfrm>
            <a:off x="15208889" y="2811060"/>
            <a:ext cx="1578543"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T1</a:t>
            </a:r>
          </a:p>
        </p:txBody>
      </p:sp>
      <p:sp>
        <p:nvSpPr>
          <p:cNvPr id="60" name="Ellipse 59">
            <a:extLst>
              <a:ext uri="{FF2B5EF4-FFF2-40B4-BE49-F238E27FC236}">
                <a16:creationId xmlns:a16="http://schemas.microsoft.com/office/drawing/2014/main" id="{5027C180-3EFB-1DCC-2DBE-F5CE291995BF}"/>
              </a:ext>
            </a:extLst>
          </p:cNvPr>
          <p:cNvSpPr/>
          <p:nvPr/>
        </p:nvSpPr>
        <p:spPr>
          <a:xfrm>
            <a:off x="18046795" y="2822778"/>
            <a:ext cx="1453190"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T2</a:t>
            </a:r>
          </a:p>
        </p:txBody>
      </p:sp>
      <p:sp>
        <p:nvSpPr>
          <p:cNvPr id="61" name="Ellipse 60">
            <a:extLst>
              <a:ext uri="{FF2B5EF4-FFF2-40B4-BE49-F238E27FC236}">
                <a16:creationId xmlns:a16="http://schemas.microsoft.com/office/drawing/2014/main" id="{0E123FAA-D262-A90C-8ED0-F9A9E0AE279C}"/>
              </a:ext>
            </a:extLst>
          </p:cNvPr>
          <p:cNvSpPr/>
          <p:nvPr/>
        </p:nvSpPr>
        <p:spPr>
          <a:xfrm>
            <a:off x="20390153"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T3</a:t>
            </a:r>
          </a:p>
        </p:txBody>
      </p:sp>
      <p:sp>
        <p:nvSpPr>
          <p:cNvPr id="62" name="Ellipse 61">
            <a:extLst>
              <a:ext uri="{FF2B5EF4-FFF2-40B4-BE49-F238E27FC236}">
                <a16:creationId xmlns:a16="http://schemas.microsoft.com/office/drawing/2014/main" id="{8D640738-4F99-A900-5322-51B0CC7360BC}"/>
              </a:ext>
            </a:extLst>
          </p:cNvPr>
          <p:cNvSpPr/>
          <p:nvPr/>
        </p:nvSpPr>
        <p:spPr>
          <a:xfrm>
            <a:off x="12638720" y="4134533"/>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63" name="Gewinkelter Verbinder 8">
            <a:extLst>
              <a:ext uri="{FF2B5EF4-FFF2-40B4-BE49-F238E27FC236}">
                <a16:creationId xmlns:a16="http://schemas.microsoft.com/office/drawing/2014/main" id="{93A49503-19D6-F008-FBD2-8F5D1A89D826}"/>
              </a:ext>
            </a:extLst>
          </p:cNvPr>
          <p:cNvCxnSpPr>
            <a:stCxn id="62" idx="4"/>
            <a:endCxn id="56" idx="4"/>
          </p:cNvCxnSpPr>
          <p:nvPr/>
        </p:nvCxnSpPr>
        <p:spPr>
          <a:xfrm rot="5400000" flipH="1" flipV="1">
            <a:off x="14789165" y="3997373"/>
            <a:ext cx="41709" cy="2282792"/>
          </a:xfrm>
          <a:prstGeom prst="bentConnector3">
            <a:avLst>
              <a:gd name="adj1" fmla="val -54808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4" name="Gewinkelter Verbinder 26">
            <a:extLst>
              <a:ext uri="{FF2B5EF4-FFF2-40B4-BE49-F238E27FC236}">
                <a16:creationId xmlns:a16="http://schemas.microsoft.com/office/drawing/2014/main" id="{97743AE6-E28D-8867-DB85-F2131D2008F3}"/>
              </a:ext>
            </a:extLst>
          </p:cNvPr>
          <p:cNvCxnSpPr>
            <a:stCxn id="62" idx="4"/>
            <a:endCxn id="57" idx="4"/>
          </p:cNvCxnSpPr>
          <p:nvPr/>
        </p:nvCxnSpPr>
        <p:spPr>
          <a:xfrm rot="5400000" flipH="1" flipV="1">
            <a:off x="16158342" y="2639913"/>
            <a:ext cx="29991" cy="5009429"/>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5" name="Gewinkelter Verbinder 27">
            <a:extLst>
              <a:ext uri="{FF2B5EF4-FFF2-40B4-BE49-F238E27FC236}">
                <a16:creationId xmlns:a16="http://schemas.microsoft.com/office/drawing/2014/main" id="{D1B7F676-861E-294D-920B-B8A934CB8270}"/>
              </a:ext>
            </a:extLst>
          </p:cNvPr>
          <p:cNvCxnSpPr>
            <a:stCxn id="62" idx="4"/>
            <a:endCxn id="58" idx="4"/>
          </p:cNvCxnSpPr>
          <p:nvPr/>
        </p:nvCxnSpPr>
        <p:spPr>
          <a:xfrm rot="5400000" flipH="1" flipV="1">
            <a:off x="17379559" y="1405590"/>
            <a:ext cx="43098" cy="7464968"/>
          </a:xfrm>
          <a:prstGeom prst="bentConnector3">
            <a:avLst>
              <a:gd name="adj1" fmla="val -53041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6" name="Ellipse 65">
            <a:extLst>
              <a:ext uri="{FF2B5EF4-FFF2-40B4-BE49-F238E27FC236}">
                <a16:creationId xmlns:a16="http://schemas.microsoft.com/office/drawing/2014/main" id="{B1EB8FF2-EBC2-DF71-724A-61CF670C1FC8}"/>
              </a:ext>
            </a:extLst>
          </p:cNvPr>
          <p:cNvSpPr/>
          <p:nvPr/>
        </p:nvSpPr>
        <p:spPr>
          <a:xfrm>
            <a:off x="12504712" y="2625150"/>
            <a:ext cx="2327821" cy="9701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67" name="Gewinkelter Verbinder 37">
            <a:extLst>
              <a:ext uri="{FF2B5EF4-FFF2-40B4-BE49-F238E27FC236}">
                <a16:creationId xmlns:a16="http://schemas.microsoft.com/office/drawing/2014/main" id="{CC1A3361-CBA1-032C-5100-5F64529DE88C}"/>
              </a:ext>
            </a:extLst>
          </p:cNvPr>
          <p:cNvCxnSpPr>
            <a:stCxn id="66" idx="0"/>
            <a:endCxn id="59" idx="0"/>
          </p:cNvCxnSpPr>
          <p:nvPr/>
        </p:nvCxnSpPr>
        <p:spPr>
          <a:xfrm rot="16200000" flipH="1">
            <a:off x="14771093" y="1522680"/>
            <a:ext cx="185910" cy="2390850"/>
          </a:xfrm>
          <a:prstGeom prst="bentConnector3">
            <a:avLst>
              <a:gd name="adj1" fmla="val -12296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8" name="Gewinkelter Verbinder 40">
            <a:extLst>
              <a:ext uri="{FF2B5EF4-FFF2-40B4-BE49-F238E27FC236}">
                <a16:creationId xmlns:a16="http://schemas.microsoft.com/office/drawing/2014/main" id="{7A99500F-A535-95CF-DAE4-154C60B38CF9}"/>
              </a:ext>
            </a:extLst>
          </p:cNvPr>
          <p:cNvCxnSpPr>
            <a:stCxn id="66" idx="0"/>
            <a:endCxn id="60" idx="0"/>
          </p:cNvCxnSpPr>
          <p:nvPr/>
        </p:nvCxnSpPr>
        <p:spPr>
          <a:xfrm rot="16200000" flipH="1">
            <a:off x="16122192" y="171581"/>
            <a:ext cx="197628" cy="5104767"/>
          </a:xfrm>
          <a:prstGeom prst="bentConnector3">
            <a:avLst>
              <a:gd name="adj1" fmla="val -115672"/>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9" name="Gewinkelter Verbinder 43">
            <a:extLst>
              <a:ext uri="{FF2B5EF4-FFF2-40B4-BE49-F238E27FC236}">
                <a16:creationId xmlns:a16="http://schemas.microsoft.com/office/drawing/2014/main" id="{FAC869AC-D4C7-1EC5-0B29-641EA61924C1}"/>
              </a:ext>
            </a:extLst>
          </p:cNvPr>
          <p:cNvCxnSpPr>
            <a:stCxn id="66" idx="0"/>
            <a:endCxn id="61" idx="0"/>
          </p:cNvCxnSpPr>
          <p:nvPr/>
        </p:nvCxnSpPr>
        <p:spPr>
          <a:xfrm rot="16200000" flipH="1">
            <a:off x="17308846" y="-1015074"/>
            <a:ext cx="184521" cy="7464969"/>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7569E45E-294E-99C2-68ED-EBB4E394563E}"/>
              </a:ext>
            </a:extLst>
          </p:cNvPr>
          <p:cNvCxnSpPr>
            <a:stCxn id="66" idx="4"/>
            <a:endCxn id="62" idx="0"/>
          </p:cNvCxnSpPr>
          <p:nvPr/>
        </p:nvCxnSpPr>
        <p:spPr>
          <a:xfrm>
            <a:off x="13668623" y="3595336"/>
            <a:ext cx="1" cy="53919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3B91072E-B02F-2601-4BFE-782B3D775574}"/>
              </a:ext>
            </a:extLst>
          </p:cNvPr>
          <p:cNvSpPr txBox="1"/>
          <p:nvPr/>
        </p:nvSpPr>
        <p:spPr>
          <a:xfrm>
            <a:off x="13739785" y="3566626"/>
            <a:ext cx="552840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Relation</a:t>
            </a:r>
          </a:p>
        </p:txBody>
      </p:sp>
      <p:cxnSp>
        <p:nvCxnSpPr>
          <p:cNvPr id="72" name="Gerade Verbindung mit Pfeil 71">
            <a:extLst>
              <a:ext uri="{FF2B5EF4-FFF2-40B4-BE49-F238E27FC236}">
                <a16:creationId xmlns:a16="http://schemas.microsoft.com/office/drawing/2014/main" id="{A576440F-7FF3-D31E-7886-19457AA0B0E5}"/>
              </a:ext>
            </a:extLst>
          </p:cNvPr>
          <p:cNvCxnSpPr>
            <a:stCxn id="59" idx="4"/>
          </p:cNvCxnSpPr>
          <p:nvPr/>
        </p:nvCxnSpPr>
        <p:spPr>
          <a:xfrm>
            <a:off x="15998161" y="3467181"/>
            <a:ext cx="3794" cy="63736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3" name="Gerade Verbindung mit Pfeil 72">
            <a:extLst>
              <a:ext uri="{FF2B5EF4-FFF2-40B4-BE49-F238E27FC236}">
                <a16:creationId xmlns:a16="http://schemas.microsoft.com/office/drawing/2014/main" id="{EC348B9E-D6D8-F507-0199-E0B11AE33F2D}"/>
              </a:ext>
            </a:extLst>
          </p:cNvPr>
          <p:cNvCxnSpPr>
            <a:stCxn id="60" idx="4"/>
          </p:cNvCxnSpPr>
          <p:nvPr/>
        </p:nvCxnSpPr>
        <p:spPr>
          <a:xfrm>
            <a:off x="18773390" y="3478899"/>
            <a:ext cx="1" cy="612536"/>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4" name="Gerade Verbindung mit Pfeil 73">
            <a:extLst>
              <a:ext uri="{FF2B5EF4-FFF2-40B4-BE49-F238E27FC236}">
                <a16:creationId xmlns:a16="http://schemas.microsoft.com/office/drawing/2014/main" id="{7E22D69A-D934-1121-BCDC-45FE019BF5F2}"/>
              </a:ext>
            </a:extLst>
          </p:cNvPr>
          <p:cNvCxnSpPr>
            <a:stCxn id="61" idx="4"/>
          </p:cNvCxnSpPr>
          <p:nvPr/>
        </p:nvCxnSpPr>
        <p:spPr>
          <a:xfrm>
            <a:off x="21133592" y="3422480"/>
            <a:ext cx="0" cy="64017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5" name="Textfeld 74">
            <a:extLst>
              <a:ext uri="{FF2B5EF4-FFF2-40B4-BE49-F238E27FC236}">
                <a16:creationId xmlns:a16="http://schemas.microsoft.com/office/drawing/2014/main" id="{8C9D4CD2-C0EF-BCB9-2DB7-FD74BB9B1938}"/>
              </a:ext>
            </a:extLst>
          </p:cNvPr>
          <p:cNvSpPr txBox="1"/>
          <p:nvPr/>
        </p:nvSpPr>
        <p:spPr>
          <a:xfrm>
            <a:off x="16728549" y="3530471"/>
            <a:ext cx="1768002"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Within-Person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Relationen</a:t>
            </a:r>
          </a:p>
        </p:txBody>
      </p:sp>
      <p:sp>
        <p:nvSpPr>
          <p:cNvPr id="76" name="Ellipse 75">
            <a:extLst>
              <a:ext uri="{FF2B5EF4-FFF2-40B4-BE49-F238E27FC236}">
                <a16:creationId xmlns:a16="http://schemas.microsoft.com/office/drawing/2014/main" id="{96D9D1C3-3942-7D68-3F86-64F2F1A16DA7}"/>
              </a:ext>
            </a:extLst>
          </p:cNvPr>
          <p:cNvSpPr/>
          <p:nvPr/>
        </p:nvSpPr>
        <p:spPr>
          <a:xfrm>
            <a:off x="22454267"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T4</a:t>
            </a:r>
          </a:p>
        </p:txBody>
      </p:sp>
      <p:sp>
        <p:nvSpPr>
          <p:cNvPr id="77" name="Ellipse 76">
            <a:extLst>
              <a:ext uri="{FF2B5EF4-FFF2-40B4-BE49-F238E27FC236}">
                <a16:creationId xmlns:a16="http://schemas.microsoft.com/office/drawing/2014/main" id="{5EC7A029-46FC-FC8E-70CF-E04DC0FC56FA}"/>
              </a:ext>
            </a:extLst>
          </p:cNvPr>
          <p:cNvSpPr/>
          <p:nvPr/>
        </p:nvSpPr>
        <p:spPr>
          <a:xfrm>
            <a:off x="22740731"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T4</a:t>
            </a:r>
          </a:p>
        </p:txBody>
      </p:sp>
      <p:cxnSp>
        <p:nvCxnSpPr>
          <p:cNvPr id="78" name="Gerade Verbindung mit Pfeil 77">
            <a:extLst>
              <a:ext uri="{FF2B5EF4-FFF2-40B4-BE49-F238E27FC236}">
                <a16:creationId xmlns:a16="http://schemas.microsoft.com/office/drawing/2014/main" id="{04D4724B-C366-668E-3623-35975E800494}"/>
              </a:ext>
            </a:extLst>
          </p:cNvPr>
          <p:cNvCxnSpPr>
            <a:endCxn id="76" idx="0"/>
          </p:cNvCxnSpPr>
          <p:nvPr/>
        </p:nvCxnSpPr>
        <p:spPr>
          <a:xfrm>
            <a:off x="23484171" y="3450115"/>
            <a:ext cx="0" cy="65442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9" name="Gewinkelter Verbinder 38">
            <a:extLst>
              <a:ext uri="{FF2B5EF4-FFF2-40B4-BE49-F238E27FC236}">
                <a16:creationId xmlns:a16="http://schemas.microsoft.com/office/drawing/2014/main" id="{2541B832-3D0D-1BFF-0373-C674778E3162}"/>
              </a:ext>
            </a:extLst>
          </p:cNvPr>
          <p:cNvCxnSpPr>
            <a:stCxn id="66" idx="0"/>
            <a:endCxn id="77" idx="0"/>
          </p:cNvCxnSpPr>
          <p:nvPr/>
        </p:nvCxnSpPr>
        <p:spPr>
          <a:xfrm rot="16200000" flipH="1">
            <a:off x="18484135" y="-2190363"/>
            <a:ext cx="184521" cy="9815547"/>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0" name="Gewinkelter Verbinder 41">
            <a:extLst>
              <a:ext uri="{FF2B5EF4-FFF2-40B4-BE49-F238E27FC236}">
                <a16:creationId xmlns:a16="http://schemas.microsoft.com/office/drawing/2014/main" id="{4B4DAC63-125D-4D79-BC26-F1EEC5D8E0BF}"/>
              </a:ext>
            </a:extLst>
          </p:cNvPr>
          <p:cNvCxnSpPr>
            <a:stCxn id="62" idx="4"/>
            <a:endCxn id="76" idx="4"/>
          </p:cNvCxnSpPr>
          <p:nvPr/>
        </p:nvCxnSpPr>
        <p:spPr>
          <a:xfrm rot="5400000" flipH="1" flipV="1">
            <a:off x="18561401" y="236854"/>
            <a:ext cx="29991" cy="9815547"/>
          </a:xfrm>
          <a:prstGeom prst="bentConnector3">
            <a:avLst>
              <a:gd name="adj1" fmla="val -762229"/>
            </a:avLst>
          </a:prstGeom>
          <a:ln>
            <a:noFill/>
            <a:tailEnd type="triangle"/>
          </a:ln>
        </p:spPr>
        <p:style>
          <a:lnRef idx="1">
            <a:schemeClr val="dk1"/>
          </a:lnRef>
          <a:fillRef idx="0">
            <a:schemeClr val="dk1"/>
          </a:fillRef>
          <a:effectRef idx="0">
            <a:schemeClr val="dk1"/>
          </a:effectRef>
          <a:fontRef idx="minor">
            <a:schemeClr val="tx1"/>
          </a:fontRef>
        </p:style>
      </p:cxnSp>
      <p:sp>
        <p:nvSpPr>
          <p:cNvPr id="81" name="Textfeld 80">
            <a:extLst>
              <a:ext uri="{FF2B5EF4-FFF2-40B4-BE49-F238E27FC236}">
                <a16:creationId xmlns:a16="http://schemas.microsoft.com/office/drawing/2014/main" id="{EF8B506B-7743-7E6C-FA39-5EE469F6DDF7}"/>
              </a:ext>
            </a:extLst>
          </p:cNvPr>
          <p:cNvSpPr txBox="1"/>
          <p:nvPr/>
        </p:nvSpPr>
        <p:spPr>
          <a:xfrm>
            <a:off x="15976853" y="239717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2" name="Textfeld 81">
            <a:extLst>
              <a:ext uri="{FF2B5EF4-FFF2-40B4-BE49-F238E27FC236}">
                <a16:creationId xmlns:a16="http://schemas.microsoft.com/office/drawing/2014/main" id="{064DD3D4-F49A-383C-7B8A-045470E2444E}"/>
              </a:ext>
            </a:extLst>
          </p:cNvPr>
          <p:cNvSpPr txBox="1"/>
          <p:nvPr/>
        </p:nvSpPr>
        <p:spPr>
          <a:xfrm>
            <a:off x="18692947" y="238014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6DA7F6DE-CD74-FAD7-4ABB-3D1E753A9F87}"/>
              </a:ext>
            </a:extLst>
          </p:cNvPr>
          <p:cNvSpPr txBox="1"/>
          <p:nvPr/>
        </p:nvSpPr>
        <p:spPr>
          <a:xfrm>
            <a:off x="21073910" y="237665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4" name="Textfeld 83">
            <a:extLst>
              <a:ext uri="{FF2B5EF4-FFF2-40B4-BE49-F238E27FC236}">
                <a16:creationId xmlns:a16="http://schemas.microsoft.com/office/drawing/2014/main" id="{EBADCB31-0468-7DCD-B16B-1FE8E550D884}"/>
              </a:ext>
            </a:extLst>
          </p:cNvPr>
          <p:cNvSpPr txBox="1"/>
          <p:nvPr/>
        </p:nvSpPr>
        <p:spPr>
          <a:xfrm>
            <a:off x="23424102" y="2368317"/>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5" name="Textfeld 84">
            <a:extLst>
              <a:ext uri="{FF2B5EF4-FFF2-40B4-BE49-F238E27FC236}">
                <a16:creationId xmlns:a16="http://schemas.microsoft.com/office/drawing/2014/main" id="{D551997F-9093-8BE6-BDC2-167DBFCD5F98}"/>
              </a:ext>
            </a:extLst>
          </p:cNvPr>
          <p:cNvSpPr txBox="1"/>
          <p:nvPr/>
        </p:nvSpPr>
        <p:spPr>
          <a:xfrm>
            <a:off x="159079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6" name="Textfeld 85">
            <a:extLst>
              <a:ext uri="{FF2B5EF4-FFF2-40B4-BE49-F238E27FC236}">
                <a16:creationId xmlns:a16="http://schemas.microsoft.com/office/drawing/2014/main" id="{56974327-4EA8-C6BB-193C-637006A0618B}"/>
              </a:ext>
            </a:extLst>
          </p:cNvPr>
          <p:cNvSpPr txBox="1"/>
          <p:nvPr/>
        </p:nvSpPr>
        <p:spPr>
          <a:xfrm>
            <a:off x="18621908"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7" name="Textfeld 86">
            <a:extLst>
              <a:ext uri="{FF2B5EF4-FFF2-40B4-BE49-F238E27FC236}">
                <a16:creationId xmlns:a16="http://schemas.microsoft.com/office/drawing/2014/main" id="{7FB34534-F831-FC5D-8A19-9EF3E7A5328F}"/>
              </a:ext>
            </a:extLst>
          </p:cNvPr>
          <p:cNvSpPr txBox="1"/>
          <p:nvPr/>
        </p:nvSpPr>
        <p:spPr>
          <a:xfrm>
            <a:off x="21051807" y="5086298"/>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8" name="Textfeld 87">
            <a:extLst>
              <a:ext uri="{FF2B5EF4-FFF2-40B4-BE49-F238E27FC236}">
                <a16:creationId xmlns:a16="http://schemas.microsoft.com/office/drawing/2014/main" id="{571BDF6A-81D0-229B-A3FE-C2CE31E4BAB3}"/>
              </a:ext>
            </a:extLst>
          </p:cNvPr>
          <p:cNvSpPr txBox="1"/>
          <p:nvPr/>
        </p:nvSpPr>
        <p:spPr>
          <a:xfrm>
            <a:off x="234041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14EC0C65-C8FE-DD0D-A0AB-64F4E6EA9C40}"/>
              </a:ext>
            </a:extLst>
          </p:cNvPr>
          <p:cNvSpPr txBox="1"/>
          <p:nvPr/>
        </p:nvSpPr>
        <p:spPr>
          <a:xfrm>
            <a:off x="15956552" y="3587213"/>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0" name="Textfeld 89">
            <a:extLst>
              <a:ext uri="{FF2B5EF4-FFF2-40B4-BE49-F238E27FC236}">
                <a16:creationId xmlns:a16="http://schemas.microsoft.com/office/drawing/2014/main" id="{BDB1D905-4E83-7A92-3B3E-0069685CB79D}"/>
              </a:ext>
            </a:extLst>
          </p:cNvPr>
          <p:cNvSpPr txBox="1"/>
          <p:nvPr/>
        </p:nvSpPr>
        <p:spPr>
          <a:xfrm>
            <a:off x="1876035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1" name="Textfeld 90">
            <a:extLst>
              <a:ext uri="{FF2B5EF4-FFF2-40B4-BE49-F238E27FC236}">
                <a16:creationId xmlns:a16="http://schemas.microsoft.com/office/drawing/2014/main" id="{FC4F6150-8C17-2D59-3F6C-6B9E71AAD697}"/>
              </a:ext>
            </a:extLst>
          </p:cNvPr>
          <p:cNvSpPr txBox="1"/>
          <p:nvPr/>
        </p:nvSpPr>
        <p:spPr>
          <a:xfrm>
            <a:off x="21117140" y="354331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2" name="Textfeld 91">
            <a:extLst>
              <a:ext uri="{FF2B5EF4-FFF2-40B4-BE49-F238E27FC236}">
                <a16:creationId xmlns:a16="http://schemas.microsoft.com/office/drawing/2014/main" id="{3D39D218-0081-A948-BB44-1BB1F04D59FC}"/>
              </a:ext>
            </a:extLst>
          </p:cNvPr>
          <p:cNvSpPr txBox="1"/>
          <p:nvPr/>
        </p:nvSpPr>
        <p:spPr>
          <a:xfrm>
            <a:off x="2347734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3" name="Textfeld 92">
            <a:extLst>
              <a:ext uri="{FF2B5EF4-FFF2-40B4-BE49-F238E27FC236}">
                <a16:creationId xmlns:a16="http://schemas.microsoft.com/office/drawing/2014/main" id="{AB1A84FB-B9CE-711E-798C-DC45DF84B7CC}"/>
              </a:ext>
            </a:extLst>
          </p:cNvPr>
          <p:cNvSpPr txBox="1"/>
          <p:nvPr/>
        </p:nvSpPr>
        <p:spPr>
          <a:xfrm>
            <a:off x="13329430" y="3623975"/>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b</a:t>
            </a:r>
            <a:endParaRPr lang="en-US" baseline="-25000">
              <a:solidFill>
                <a:schemeClr val="bg1"/>
              </a:solidFill>
            </a:endParaRPr>
          </a:p>
        </p:txBody>
      </p:sp>
      <p:cxnSp>
        <p:nvCxnSpPr>
          <p:cNvPr id="95" name="Gewinkelter Verbinder 41">
            <a:extLst>
              <a:ext uri="{FF2B5EF4-FFF2-40B4-BE49-F238E27FC236}">
                <a16:creationId xmlns:a16="http://schemas.microsoft.com/office/drawing/2014/main" id="{299B46FD-FAB3-519C-82CB-846EF6A7BE75}"/>
              </a:ext>
            </a:extLst>
          </p:cNvPr>
          <p:cNvCxnSpPr/>
          <p:nvPr/>
        </p:nvCxnSpPr>
        <p:spPr>
          <a:xfrm rot="5400000" flipH="1" flipV="1">
            <a:off x="18561067" y="236854"/>
            <a:ext cx="29991" cy="9815547"/>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96" name="Grafik 95">
            <a:extLst>
              <a:ext uri="{FF2B5EF4-FFF2-40B4-BE49-F238E27FC236}">
                <a16:creationId xmlns:a16="http://schemas.microsoft.com/office/drawing/2014/main" id="{CDF7AC89-05A3-0B6A-928B-DB7E00DC1CB6}"/>
              </a:ext>
            </a:extLst>
          </p:cNvPr>
          <p:cNvPicPr>
            <a:picLocks noChangeAspect="1"/>
          </p:cNvPicPr>
          <p:nvPr/>
        </p:nvPicPr>
        <p:blipFill>
          <a:blip r:embed="rId4"/>
          <a:stretch>
            <a:fillRect/>
          </a:stretch>
        </p:blipFill>
        <p:spPr>
          <a:xfrm>
            <a:off x="5772298" y="1076544"/>
            <a:ext cx="6150459" cy="1643657"/>
          </a:xfrm>
          <a:prstGeom prst="rect">
            <a:avLst/>
          </a:prstGeom>
        </p:spPr>
      </p:pic>
      <p:sp>
        <p:nvSpPr>
          <p:cNvPr id="2" name="Textfeld 36">
            <a:extLst>
              <a:ext uri="{FF2B5EF4-FFF2-40B4-BE49-F238E27FC236}">
                <a16:creationId xmlns:a16="http://schemas.microsoft.com/office/drawing/2014/main" id="{6789E74A-E3D1-7DDF-DC36-D297264CDF12}"/>
              </a:ext>
            </a:extLst>
          </p:cNvPr>
          <p:cNvSpPr txBox="1"/>
          <p:nvPr/>
        </p:nvSpPr>
        <p:spPr>
          <a:xfrm>
            <a:off x="957592" y="5453145"/>
            <a:ext cx="40443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Shtulman-Task</a:t>
            </a:r>
          </a:p>
        </p:txBody>
      </p:sp>
      <p:cxnSp>
        <p:nvCxnSpPr>
          <p:cNvPr id="7" name="Straight Connector 3">
            <a:extLst>
              <a:ext uri="{FF2B5EF4-FFF2-40B4-BE49-F238E27FC236}">
                <a16:creationId xmlns:a16="http://schemas.microsoft.com/office/drawing/2014/main" id="{25D05E9E-DE60-EE18-A00F-0E2A5B333CD8}"/>
              </a:ext>
            </a:extLst>
          </p:cNvPr>
          <p:cNvCxnSpPr>
            <a:cxnSpLocks/>
          </p:cNvCxnSpPr>
          <p:nvPr/>
        </p:nvCxnSpPr>
        <p:spPr>
          <a:xfrm flipV="1">
            <a:off x="871160" y="4982226"/>
            <a:ext cx="3522345" cy="6961"/>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4">
            <a:extLst>
              <a:ext uri="{FF2B5EF4-FFF2-40B4-BE49-F238E27FC236}">
                <a16:creationId xmlns:a16="http://schemas.microsoft.com/office/drawing/2014/main" id="{52322092-A806-6685-3EDB-34F0E5E5B7FF}"/>
              </a:ext>
            </a:extLst>
          </p:cNvPr>
          <p:cNvCxnSpPr>
            <a:cxnSpLocks/>
          </p:cNvCxnSpPr>
          <p:nvPr/>
        </p:nvCxnSpPr>
        <p:spPr>
          <a:xfrm>
            <a:off x="871160" y="1779262"/>
            <a:ext cx="0" cy="3209925"/>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9" name="Straight Connector 10">
            <a:extLst>
              <a:ext uri="{FF2B5EF4-FFF2-40B4-BE49-F238E27FC236}">
                <a16:creationId xmlns:a16="http://schemas.microsoft.com/office/drawing/2014/main" id="{521A47CD-381B-4A1E-DDBD-41AD4B9D18C5}"/>
              </a:ext>
            </a:extLst>
          </p:cNvPr>
          <p:cNvCxnSpPr>
            <a:cxnSpLocks/>
          </p:cNvCxnSpPr>
          <p:nvPr/>
        </p:nvCxnSpPr>
        <p:spPr>
          <a:xfrm>
            <a:off x="1429008" y="4392278"/>
            <a:ext cx="215854" cy="97475"/>
          </a:xfrm>
          <a:prstGeom prst="line">
            <a:avLst/>
          </a:prstGeom>
          <a:ln w="1905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10" name="Straight Connector 11">
            <a:extLst>
              <a:ext uri="{FF2B5EF4-FFF2-40B4-BE49-F238E27FC236}">
                <a16:creationId xmlns:a16="http://schemas.microsoft.com/office/drawing/2014/main" id="{E214A9C6-3A42-4F6B-7C72-4DE22CB97A94}"/>
              </a:ext>
            </a:extLst>
          </p:cNvPr>
          <p:cNvCxnSpPr>
            <a:cxnSpLocks/>
          </p:cNvCxnSpPr>
          <p:nvPr/>
        </p:nvCxnSpPr>
        <p:spPr>
          <a:xfrm>
            <a:off x="716855" y="4692007"/>
            <a:ext cx="154305"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1" name="Straight Connector 14">
            <a:extLst>
              <a:ext uri="{FF2B5EF4-FFF2-40B4-BE49-F238E27FC236}">
                <a16:creationId xmlns:a16="http://schemas.microsoft.com/office/drawing/2014/main" id="{01BBD439-534F-4613-F42F-C9195C7D65A2}"/>
              </a:ext>
            </a:extLst>
          </p:cNvPr>
          <p:cNvCxnSpPr>
            <a:cxnSpLocks/>
          </p:cNvCxnSpPr>
          <p:nvPr/>
        </p:nvCxnSpPr>
        <p:spPr>
          <a:xfrm>
            <a:off x="716855" y="4023352"/>
            <a:ext cx="154305"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5">
            <a:extLst>
              <a:ext uri="{FF2B5EF4-FFF2-40B4-BE49-F238E27FC236}">
                <a16:creationId xmlns:a16="http://schemas.microsoft.com/office/drawing/2014/main" id="{103916E0-233F-5F82-36E1-0CA42DF48DAC}"/>
              </a:ext>
            </a:extLst>
          </p:cNvPr>
          <p:cNvCxnSpPr>
            <a:cxnSpLocks/>
          </p:cNvCxnSpPr>
          <p:nvPr/>
        </p:nvCxnSpPr>
        <p:spPr>
          <a:xfrm>
            <a:off x="716855" y="3396607"/>
            <a:ext cx="154305"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6">
            <a:extLst>
              <a:ext uri="{FF2B5EF4-FFF2-40B4-BE49-F238E27FC236}">
                <a16:creationId xmlns:a16="http://schemas.microsoft.com/office/drawing/2014/main" id="{2F6DB0E8-775A-3419-750D-F8C92B192263}"/>
              </a:ext>
            </a:extLst>
          </p:cNvPr>
          <p:cNvCxnSpPr>
            <a:cxnSpLocks/>
          </p:cNvCxnSpPr>
          <p:nvPr/>
        </p:nvCxnSpPr>
        <p:spPr>
          <a:xfrm>
            <a:off x="716855" y="2741287"/>
            <a:ext cx="154305"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5" name="Straight Connector 17">
            <a:extLst>
              <a:ext uri="{FF2B5EF4-FFF2-40B4-BE49-F238E27FC236}">
                <a16:creationId xmlns:a16="http://schemas.microsoft.com/office/drawing/2014/main" id="{3D5E0B83-4C22-0F5D-A16A-E0B0CE266E64}"/>
              </a:ext>
            </a:extLst>
          </p:cNvPr>
          <p:cNvCxnSpPr>
            <a:cxnSpLocks/>
          </p:cNvCxnSpPr>
          <p:nvPr/>
        </p:nvCxnSpPr>
        <p:spPr>
          <a:xfrm>
            <a:off x="716855" y="2108827"/>
            <a:ext cx="154305"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16" name="TextBox 18">
            <a:extLst>
              <a:ext uri="{FF2B5EF4-FFF2-40B4-BE49-F238E27FC236}">
                <a16:creationId xmlns:a16="http://schemas.microsoft.com/office/drawing/2014/main" id="{AF454259-1061-AFDB-BE1C-9B65A67055AB}"/>
              </a:ext>
            </a:extLst>
          </p:cNvPr>
          <p:cNvSpPr txBox="1"/>
          <p:nvPr/>
        </p:nvSpPr>
        <p:spPr>
          <a:xfrm>
            <a:off x="527317" y="1945295"/>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2</a:t>
            </a:r>
          </a:p>
        </p:txBody>
      </p:sp>
      <p:sp>
        <p:nvSpPr>
          <p:cNvPr id="17" name="TextBox 19">
            <a:extLst>
              <a:ext uri="{FF2B5EF4-FFF2-40B4-BE49-F238E27FC236}">
                <a16:creationId xmlns:a16="http://schemas.microsoft.com/office/drawing/2014/main" id="{A5A082C0-4E47-2408-F36C-D35076F2DC97}"/>
              </a:ext>
            </a:extLst>
          </p:cNvPr>
          <p:cNvSpPr txBox="1"/>
          <p:nvPr/>
        </p:nvSpPr>
        <p:spPr>
          <a:xfrm>
            <a:off x="527317" y="2572039"/>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1</a:t>
            </a:r>
          </a:p>
        </p:txBody>
      </p:sp>
      <p:sp>
        <p:nvSpPr>
          <p:cNvPr id="18" name="TextBox 20">
            <a:extLst>
              <a:ext uri="{FF2B5EF4-FFF2-40B4-BE49-F238E27FC236}">
                <a16:creationId xmlns:a16="http://schemas.microsoft.com/office/drawing/2014/main" id="{CBB071B8-5F63-D90F-7D63-9F59BE54A629}"/>
              </a:ext>
            </a:extLst>
          </p:cNvPr>
          <p:cNvSpPr txBox="1"/>
          <p:nvPr/>
        </p:nvSpPr>
        <p:spPr>
          <a:xfrm>
            <a:off x="513025" y="3231556"/>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0</a:t>
            </a:r>
          </a:p>
        </p:txBody>
      </p:sp>
      <p:sp>
        <p:nvSpPr>
          <p:cNvPr id="19" name="TextBox 21">
            <a:extLst>
              <a:ext uri="{FF2B5EF4-FFF2-40B4-BE49-F238E27FC236}">
                <a16:creationId xmlns:a16="http://schemas.microsoft.com/office/drawing/2014/main" id="{DB8965C3-94D5-0104-BA16-F48E710C6DEF}"/>
              </a:ext>
            </a:extLst>
          </p:cNvPr>
          <p:cNvSpPr txBox="1"/>
          <p:nvPr/>
        </p:nvSpPr>
        <p:spPr>
          <a:xfrm>
            <a:off x="470636" y="3858300"/>
            <a:ext cx="353380"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-1</a:t>
            </a:r>
          </a:p>
        </p:txBody>
      </p:sp>
      <p:sp>
        <p:nvSpPr>
          <p:cNvPr id="20" name="TextBox 42">
            <a:extLst>
              <a:ext uri="{FF2B5EF4-FFF2-40B4-BE49-F238E27FC236}">
                <a16:creationId xmlns:a16="http://schemas.microsoft.com/office/drawing/2014/main" id="{258CEB8E-E125-5120-991A-A006B09D4141}"/>
              </a:ext>
            </a:extLst>
          </p:cNvPr>
          <p:cNvSpPr txBox="1"/>
          <p:nvPr/>
        </p:nvSpPr>
        <p:spPr>
          <a:xfrm>
            <a:off x="460157" y="4538118"/>
            <a:ext cx="353380"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-2</a:t>
            </a:r>
          </a:p>
        </p:txBody>
      </p:sp>
      <p:cxnSp>
        <p:nvCxnSpPr>
          <p:cNvPr id="21" name="Straight Connector 45">
            <a:extLst>
              <a:ext uri="{FF2B5EF4-FFF2-40B4-BE49-F238E27FC236}">
                <a16:creationId xmlns:a16="http://schemas.microsoft.com/office/drawing/2014/main" id="{04D5DAA0-0AAE-75D6-7FF9-ED141841C314}"/>
              </a:ext>
            </a:extLst>
          </p:cNvPr>
          <p:cNvCxnSpPr>
            <a:cxnSpLocks/>
          </p:cNvCxnSpPr>
          <p:nvPr/>
        </p:nvCxnSpPr>
        <p:spPr>
          <a:xfrm>
            <a:off x="1280417" y="4989187"/>
            <a:ext cx="0" cy="12096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22" name="Straight Connector 47">
            <a:extLst>
              <a:ext uri="{FF2B5EF4-FFF2-40B4-BE49-F238E27FC236}">
                <a16:creationId xmlns:a16="http://schemas.microsoft.com/office/drawing/2014/main" id="{D7DE8FA5-1C14-3A2B-73B6-874698E174ED}"/>
              </a:ext>
            </a:extLst>
          </p:cNvPr>
          <p:cNvCxnSpPr>
            <a:cxnSpLocks/>
          </p:cNvCxnSpPr>
          <p:nvPr/>
        </p:nvCxnSpPr>
        <p:spPr>
          <a:xfrm>
            <a:off x="1991617" y="4976605"/>
            <a:ext cx="0" cy="12096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23" name="Straight Connector 48">
            <a:extLst>
              <a:ext uri="{FF2B5EF4-FFF2-40B4-BE49-F238E27FC236}">
                <a16:creationId xmlns:a16="http://schemas.microsoft.com/office/drawing/2014/main" id="{6064A1FE-6078-D7ED-A455-DB8147DC86BB}"/>
              </a:ext>
            </a:extLst>
          </p:cNvPr>
          <p:cNvCxnSpPr>
            <a:cxnSpLocks/>
          </p:cNvCxnSpPr>
          <p:nvPr/>
        </p:nvCxnSpPr>
        <p:spPr>
          <a:xfrm>
            <a:off x="2635188" y="4989187"/>
            <a:ext cx="0" cy="12096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49">
            <a:extLst>
              <a:ext uri="{FF2B5EF4-FFF2-40B4-BE49-F238E27FC236}">
                <a16:creationId xmlns:a16="http://schemas.microsoft.com/office/drawing/2014/main" id="{39E304F5-F45C-47DF-BB31-A0DBCD3F998D}"/>
              </a:ext>
            </a:extLst>
          </p:cNvPr>
          <p:cNvCxnSpPr>
            <a:cxnSpLocks/>
          </p:cNvCxnSpPr>
          <p:nvPr/>
        </p:nvCxnSpPr>
        <p:spPr>
          <a:xfrm>
            <a:off x="3350358" y="4992391"/>
            <a:ext cx="0" cy="12096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25" name="Oval 53">
            <a:extLst>
              <a:ext uri="{FF2B5EF4-FFF2-40B4-BE49-F238E27FC236}">
                <a16:creationId xmlns:a16="http://schemas.microsoft.com/office/drawing/2014/main" id="{80999530-6514-80A9-3169-FE3D4A87C58C}"/>
              </a:ext>
            </a:extLst>
          </p:cNvPr>
          <p:cNvSpPr/>
          <p:nvPr/>
        </p:nvSpPr>
        <p:spPr>
          <a:xfrm>
            <a:off x="1368705" y="4233402"/>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26" name="Oval 54">
            <a:extLst>
              <a:ext uri="{FF2B5EF4-FFF2-40B4-BE49-F238E27FC236}">
                <a16:creationId xmlns:a16="http://schemas.microsoft.com/office/drawing/2014/main" id="{76E485FC-40C4-FB9B-5B0F-CEA95400E8A4}"/>
              </a:ext>
            </a:extLst>
          </p:cNvPr>
          <p:cNvSpPr/>
          <p:nvPr/>
        </p:nvSpPr>
        <p:spPr>
          <a:xfrm>
            <a:off x="1351896" y="4505788"/>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27" name="Oval 56">
            <a:extLst>
              <a:ext uri="{FF2B5EF4-FFF2-40B4-BE49-F238E27FC236}">
                <a16:creationId xmlns:a16="http://schemas.microsoft.com/office/drawing/2014/main" id="{93ACE407-E2B9-BAE6-5814-2160BDFDF7B7}"/>
              </a:ext>
            </a:extLst>
          </p:cNvPr>
          <p:cNvSpPr/>
          <p:nvPr/>
        </p:nvSpPr>
        <p:spPr>
          <a:xfrm>
            <a:off x="1497931" y="4555235"/>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28" name="Oval 62">
            <a:extLst>
              <a:ext uri="{FF2B5EF4-FFF2-40B4-BE49-F238E27FC236}">
                <a16:creationId xmlns:a16="http://schemas.microsoft.com/office/drawing/2014/main" id="{6DFA7EE1-54A1-36AA-B709-5935E0F0F030}"/>
              </a:ext>
            </a:extLst>
          </p:cNvPr>
          <p:cNvSpPr/>
          <p:nvPr/>
        </p:nvSpPr>
        <p:spPr>
          <a:xfrm>
            <a:off x="1550471" y="4285725"/>
            <a:ext cx="105081" cy="94006"/>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cxnSp>
        <p:nvCxnSpPr>
          <p:cNvPr id="29" name="Straight Connector 63">
            <a:extLst>
              <a:ext uri="{FF2B5EF4-FFF2-40B4-BE49-F238E27FC236}">
                <a16:creationId xmlns:a16="http://schemas.microsoft.com/office/drawing/2014/main" id="{3DDB8D2A-2E07-1D57-78BD-451EB55B469F}"/>
              </a:ext>
            </a:extLst>
          </p:cNvPr>
          <p:cNvCxnSpPr>
            <a:cxnSpLocks/>
          </p:cNvCxnSpPr>
          <p:nvPr/>
        </p:nvCxnSpPr>
        <p:spPr>
          <a:xfrm flipV="1">
            <a:off x="2494070" y="3218598"/>
            <a:ext cx="138261" cy="133169"/>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30" name="Oval 64">
            <a:extLst>
              <a:ext uri="{FF2B5EF4-FFF2-40B4-BE49-F238E27FC236}">
                <a16:creationId xmlns:a16="http://schemas.microsoft.com/office/drawing/2014/main" id="{83BFE883-1219-EAF8-2956-C575B47E88FE}"/>
              </a:ext>
            </a:extLst>
          </p:cNvPr>
          <p:cNvSpPr/>
          <p:nvPr/>
        </p:nvSpPr>
        <p:spPr>
          <a:xfrm>
            <a:off x="2382394" y="3119377"/>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1" name="Oval 65">
            <a:extLst>
              <a:ext uri="{FF2B5EF4-FFF2-40B4-BE49-F238E27FC236}">
                <a16:creationId xmlns:a16="http://schemas.microsoft.com/office/drawing/2014/main" id="{BDCA7A95-1783-5AC8-28A1-8387D07274A9}"/>
              </a:ext>
            </a:extLst>
          </p:cNvPr>
          <p:cNvSpPr/>
          <p:nvPr/>
        </p:nvSpPr>
        <p:spPr>
          <a:xfrm>
            <a:off x="2331037" y="3355237"/>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2" name="Oval 66">
            <a:extLst>
              <a:ext uri="{FF2B5EF4-FFF2-40B4-BE49-F238E27FC236}">
                <a16:creationId xmlns:a16="http://schemas.microsoft.com/office/drawing/2014/main" id="{1D479D94-67F9-85E3-781E-EC74B5C438C9}"/>
              </a:ext>
            </a:extLst>
          </p:cNvPr>
          <p:cNvSpPr/>
          <p:nvPr/>
        </p:nvSpPr>
        <p:spPr>
          <a:xfrm>
            <a:off x="2652189" y="3363611"/>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3" name="Oval 67">
            <a:extLst>
              <a:ext uri="{FF2B5EF4-FFF2-40B4-BE49-F238E27FC236}">
                <a16:creationId xmlns:a16="http://schemas.microsoft.com/office/drawing/2014/main" id="{4691E4D4-1F2B-0580-B6DE-CE4E727F420B}"/>
              </a:ext>
            </a:extLst>
          </p:cNvPr>
          <p:cNvSpPr/>
          <p:nvPr/>
        </p:nvSpPr>
        <p:spPr>
          <a:xfrm>
            <a:off x="2666792" y="3119377"/>
            <a:ext cx="105081" cy="94006"/>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34" name="TextBox 69">
            <a:extLst>
              <a:ext uri="{FF2B5EF4-FFF2-40B4-BE49-F238E27FC236}">
                <a16:creationId xmlns:a16="http://schemas.microsoft.com/office/drawing/2014/main" id="{DAB412E3-2CFB-906E-0B69-24EAF667AC67}"/>
              </a:ext>
            </a:extLst>
          </p:cNvPr>
          <p:cNvSpPr txBox="1"/>
          <p:nvPr/>
        </p:nvSpPr>
        <p:spPr>
          <a:xfrm>
            <a:off x="1655552" y="4477486"/>
            <a:ext cx="154320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Person 1 </a:t>
            </a:r>
          </a:p>
        </p:txBody>
      </p:sp>
      <p:sp>
        <p:nvSpPr>
          <p:cNvPr id="35" name="TextBox 1">
            <a:extLst>
              <a:ext uri="{FF2B5EF4-FFF2-40B4-BE49-F238E27FC236}">
                <a16:creationId xmlns:a16="http://schemas.microsoft.com/office/drawing/2014/main" id="{B1E8D0A3-DE8B-7467-F6D9-7C9147C2E656}"/>
              </a:ext>
            </a:extLst>
          </p:cNvPr>
          <p:cNvSpPr txBox="1"/>
          <p:nvPr/>
        </p:nvSpPr>
        <p:spPr>
          <a:xfrm>
            <a:off x="1075628" y="5054714"/>
            <a:ext cx="353380"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-2</a:t>
            </a:r>
          </a:p>
        </p:txBody>
      </p:sp>
      <p:sp>
        <p:nvSpPr>
          <p:cNvPr id="36" name="TextBox 2">
            <a:extLst>
              <a:ext uri="{FF2B5EF4-FFF2-40B4-BE49-F238E27FC236}">
                <a16:creationId xmlns:a16="http://schemas.microsoft.com/office/drawing/2014/main" id="{DF389620-8F07-5361-D7A9-6F344FD4EBA2}"/>
              </a:ext>
            </a:extLst>
          </p:cNvPr>
          <p:cNvSpPr txBox="1"/>
          <p:nvPr/>
        </p:nvSpPr>
        <p:spPr>
          <a:xfrm>
            <a:off x="1785241" y="5053672"/>
            <a:ext cx="353380"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-1</a:t>
            </a:r>
          </a:p>
        </p:txBody>
      </p:sp>
      <p:sp>
        <p:nvSpPr>
          <p:cNvPr id="37" name="TextBox 5">
            <a:extLst>
              <a:ext uri="{FF2B5EF4-FFF2-40B4-BE49-F238E27FC236}">
                <a16:creationId xmlns:a16="http://schemas.microsoft.com/office/drawing/2014/main" id="{DD87CBA5-0155-D4CB-9F08-1FDDBF428039}"/>
              </a:ext>
            </a:extLst>
          </p:cNvPr>
          <p:cNvSpPr txBox="1"/>
          <p:nvPr/>
        </p:nvSpPr>
        <p:spPr>
          <a:xfrm>
            <a:off x="2491689" y="5039345"/>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0</a:t>
            </a:r>
          </a:p>
        </p:txBody>
      </p:sp>
      <p:sp>
        <p:nvSpPr>
          <p:cNvPr id="38" name="TextBox 6">
            <a:extLst>
              <a:ext uri="{FF2B5EF4-FFF2-40B4-BE49-F238E27FC236}">
                <a16:creationId xmlns:a16="http://schemas.microsoft.com/office/drawing/2014/main" id="{19BDF504-57F9-3D4E-EB44-EABB15B80CF1}"/>
              </a:ext>
            </a:extLst>
          </p:cNvPr>
          <p:cNvSpPr txBox="1"/>
          <p:nvPr/>
        </p:nvSpPr>
        <p:spPr>
          <a:xfrm>
            <a:off x="3201772" y="5045326"/>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1</a:t>
            </a:r>
          </a:p>
        </p:txBody>
      </p:sp>
      <p:sp>
        <p:nvSpPr>
          <p:cNvPr id="39" name="TextBox 7">
            <a:extLst>
              <a:ext uri="{FF2B5EF4-FFF2-40B4-BE49-F238E27FC236}">
                <a16:creationId xmlns:a16="http://schemas.microsoft.com/office/drawing/2014/main" id="{6BEC7C1E-C42B-1273-A306-807998472953}"/>
              </a:ext>
            </a:extLst>
          </p:cNvPr>
          <p:cNvSpPr txBox="1"/>
          <p:nvPr/>
        </p:nvSpPr>
        <p:spPr>
          <a:xfrm>
            <a:off x="3798134" y="5025077"/>
            <a:ext cx="247644" cy="307777"/>
          </a:xfrm>
          <a:prstGeom prst="rect">
            <a:avLst/>
          </a:prstGeom>
          <a:noFill/>
        </p:spPr>
        <p:txBody>
          <a:bodyPr wrap="square" rtlCol="0">
            <a:spAutoFit/>
          </a:bodyPr>
          <a:lstStyle/>
          <a:p>
            <a:r>
              <a:rPr lang="de-CH" sz="1400" dirty="0">
                <a:solidFill>
                  <a:schemeClr val="bg1"/>
                </a:solidFill>
                <a:latin typeface="Arial" panose="020B0604020202020204" pitchFamily="34" charset="0"/>
                <a:cs typeface="Arial" panose="020B0604020202020204" pitchFamily="34" charset="0"/>
              </a:rPr>
              <a:t>2</a:t>
            </a:r>
          </a:p>
        </p:txBody>
      </p:sp>
      <p:cxnSp>
        <p:nvCxnSpPr>
          <p:cNvPr id="40" name="Straight Connector 8">
            <a:extLst>
              <a:ext uri="{FF2B5EF4-FFF2-40B4-BE49-F238E27FC236}">
                <a16:creationId xmlns:a16="http://schemas.microsoft.com/office/drawing/2014/main" id="{6E5023BA-B876-5B9C-B84A-BBF44C9A242B}"/>
              </a:ext>
            </a:extLst>
          </p:cNvPr>
          <p:cNvCxnSpPr>
            <a:cxnSpLocks/>
          </p:cNvCxnSpPr>
          <p:nvPr/>
        </p:nvCxnSpPr>
        <p:spPr>
          <a:xfrm>
            <a:off x="3942494" y="4985706"/>
            <a:ext cx="0" cy="12096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41" name="Textfeld 36">
            <a:extLst>
              <a:ext uri="{FF2B5EF4-FFF2-40B4-BE49-F238E27FC236}">
                <a16:creationId xmlns:a16="http://schemas.microsoft.com/office/drawing/2014/main" id="{EDA21EF0-532C-8E76-6A30-070171896D4B}"/>
              </a:ext>
            </a:extLst>
          </p:cNvPr>
          <p:cNvSpPr txBox="1"/>
          <p:nvPr/>
        </p:nvSpPr>
        <p:spPr>
          <a:xfrm rot="16200000">
            <a:off x="-1506235" y="3235839"/>
            <a:ext cx="358934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Inkongruenz-Effekt</a:t>
            </a: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Picture-Word</a:t>
            </a:r>
          </a:p>
        </p:txBody>
      </p:sp>
      <p:cxnSp>
        <p:nvCxnSpPr>
          <p:cNvPr id="42" name="Straight Connector 22">
            <a:extLst>
              <a:ext uri="{FF2B5EF4-FFF2-40B4-BE49-F238E27FC236}">
                <a16:creationId xmlns:a16="http://schemas.microsoft.com/office/drawing/2014/main" id="{2313DDEB-B0F1-F2B7-57C0-A79162DBE63B}"/>
              </a:ext>
            </a:extLst>
          </p:cNvPr>
          <p:cNvCxnSpPr>
            <a:cxnSpLocks/>
          </p:cNvCxnSpPr>
          <p:nvPr/>
        </p:nvCxnSpPr>
        <p:spPr>
          <a:xfrm flipH="1" flipV="1">
            <a:off x="2501289" y="3229259"/>
            <a:ext cx="123822" cy="111846"/>
          </a:xfrm>
          <a:prstGeom prst="line">
            <a:avLst/>
          </a:prstGeom>
          <a:ln w="19050">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43" name="Straight Connector 31">
            <a:extLst>
              <a:ext uri="{FF2B5EF4-FFF2-40B4-BE49-F238E27FC236}">
                <a16:creationId xmlns:a16="http://schemas.microsoft.com/office/drawing/2014/main" id="{B8A3FBE0-68C6-B68E-F2EE-1E7F3D219888}"/>
              </a:ext>
            </a:extLst>
          </p:cNvPr>
          <p:cNvCxnSpPr>
            <a:cxnSpLocks/>
            <a:stCxn id="26" idx="7"/>
            <a:endCxn id="28" idx="4"/>
          </p:cNvCxnSpPr>
          <p:nvPr/>
        </p:nvCxnSpPr>
        <p:spPr>
          <a:xfrm flipV="1">
            <a:off x="1441588" y="4379731"/>
            <a:ext cx="161424" cy="139824"/>
          </a:xfrm>
          <a:prstGeom prst="line">
            <a:avLst/>
          </a:prstGeom>
          <a:ln w="19050">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4">
            <a:extLst>
              <a:ext uri="{FF2B5EF4-FFF2-40B4-BE49-F238E27FC236}">
                <a16:creationId xmlns:a16="http://schemas.microsoft.com/office/drawing/2014/main" id="{2BB6C163-E320-FAE1-E819-84652523365E}"/>
              </a:ext>
            </a:extLst>
          </p:cNvPr>
          <p:cNvCxnSpPr>
            <a:cxnSpLocks/>
          </p:cNvCxnSpPr>
          <p:nvPr/>
        </p:nvCxnSpPr>
        <p:spPr>
          <a:xfrm flipV="1">
            <a:off x="1922487" y="3787386"/>
            <a:ext cx="138261" cy="133169"/>
          </a:xfrm>
          <a:prstGeom prst="line">
            <a:avLst/>
          </a:prstGeom>
          <a:ln w="19050">
            <a:solidFill>
              <a:srgbClr val="7030A0"/>
            </a:solidFill>
          </a:ln>
        </p:spPr>
        <p:style>
          <a:lnRef idx="1">
            <a:schemeClr val="dk1"/>
          </a:lnRef>
          <a:fillRef idx="0">
            <a:schemeClr val="dk1"/>
          </a:fillRef>
          <a:effectRef idx="0">
            <a:schemeClr val="dk1"/>
          </a:effectRef>
          <a:fontRef idx="minor">
            <a:schemeClr val="tx1"/>
          </a:fontRef>
        </p:style>
      </p:cxnSp>
      <p:cxnSp>
        <p:nvCxnSpPr>
          <p:cNvPr id="45" name="Straight Connector 46">
            <a:extLst>
              <a:ext uri="{FF2B5EF4-FFF2-40B4-BE49-F238E27FC236}">
                <a16:creationId xmlns:a16="http://schemas.microsoft.com/office/drawing/2014/main" id="{4DABE2AE-944C-1B82-D019-B8BEB33711D9}"/>
              </a:ext>
            </a:extLst>
          </p:cNvPr>
          <p:cNvCxnSpPr>
            <a:cxnSpLocks/>
          </p:cNvCxnSpPr>
          <p:nvPr/>
        </p:nvCxnSpPr>
        <p:spPr>
          <a:xfrm flipH="1" flipV="1">
            <a:off x="1929706" y="3798047"/>
            <a:ext cx="123822" cy="111846"/>
          </a:xfrm>
          <a:prstGeom prst="line">
            <a:avLst/>
          </a:prstGeom>
          <a:ln w="19050">
            <a:solidFill>
              <a:srgbClr val="7030A0"/>
            </a:solidFill>
          </a:ln>
        </p:spPr>
        <p:style>
          <a:lnRef idx="1">
            <a:schemeClr val="dk1"/>
          </a:lnRef>
          <a:fillRef idx="0">
            <a:schemeClr val="dk1"/>
          </a:fillRef>
          <a:effectRef idx="0">
            <a:schemeClr val="dk1"/>
          </a:effectRef>
          <a:fontRef idx="minor">
            <a:schemeClr val="tx1"/>
          </a:fontRef>
        </p:style>
      </p:cxnSp>
      <p:sp>
        <p:nvSpPr>
          <p:cNvPr id="46" name="Oval 50">
            <a:extLst>
              <a:ext uri="{FF2B5EF4-FFF2-40B4-BE49-F238E27FC236}">
                <a16:creationId xmlns:a16="http://schemas.microsoft.com/office/drawing/2014/main" id="{43C5F600-509B-9D7A-2970-AF68D5BDBFB2}"/>
              </a:ext>
            </a:extLst>
          </p:cNvPr>
          <p:cNvSpPr/>
          <p:nvPr/>
        </p:nvSpPr>
        <p:spPr>
          <a:xfrm>
            <a:off x="1732700" y="3929346"/>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7" name="Oval 51">
            <a:extLst>
              <a:ext uri="{FF2B5EF4-FFF2-40B4-BE49-F238E27FC236}">
                <a16:creationId xmlns:a16="http://schemas.microsoft.com/office/drawing/2014/main" id="{3F9834DB-0E77-C555-FCFD-EB52A803C1DF}"/>
              </a:ext>
            </a:extLst>
          </p:cNvPr>
          <p:cNvSpPr/>
          <p:nvPr/>
        </p:nvSpPr>
        <p:spPr>
          <a:xfrm>
            <a:off x="1810186" y="3767751"/>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8" name="Oval 52">
            <a:extLst>
              <a:ext uri="{FF2B5EF4-FFF2-40B4-BE49-F238E27FC236}">
                <a16:creationId xmlns:a16="http://schemas.microsoft.com/office/drawing/2014/main" id="{41F9A627-EFC8-F13D-0795-B6D12568119E}"/>
              </a:ext>
            </a:extLst>
          </p:cNvPr>
          <p:cNvSpPr/>
          <p:nvPr/>
        </p:nvSpPr>
        <p:spPr>
          <a:xfrm>
            <a:off x="1922487" y="3901458"/>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sp>
        <p:nvSpPr>
          <p:cNvPr id="49" name="Oval 55">
            <a:extLst>
              <a:ext uri="{FF2B5EF4-FFF2-40B4-BE49-F238E27FC236}">
                <a16:creationId xmlns:a16="http://schemas.microsoft.com/office/drawing/2014/main" id="{FE1427F0-9914-993A-4530-AE8B209CE1CD}"/>
              </a:ext>
            </a:extLst>
          </p:cNvPr>
          <p:cNvSpPr/>
          <p:nvPr/>
        </p:nvSpPr>
        <p:spPr>
          <a:xfrm>
            <a:off x="2082684" y="3835120"/>
            <a:ext cx="105081" cy="9400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solidFill>
                <a:schemeClr val="bg1"/>
              </a:solidFill>
            </a:endParaRPr>
          </a:p>
        </p:txBody>
      </p:sp>
      <p:cxnSp>
        <p:nvCxnSpPr>
          <p:cNvPr id="50" name="Straight Connector 61">
            <a:extLst>
              <a:ext uri="{FF2B5EF4-FFF2-40B4-BE49-F238E27FC236}">
                <a16:creationId xmlns:a16="http://schemas.microsoft.com/office/drawing/2014/main" id="{7ACF3B57-6020-7971-F523-D335B6931B13}"/>
              </a:ext>
            </a:extLst>
          </p:cNvPr>
          <p:cNvCxnSpPr/>
          <p:nvPr/>
        </p:nvCxnSpPr>
        <p:spPr>
          <a:xfrm flipV="1">
            <a:off x="1334326" y="3045955"/>
            <a:ext cx="1545115" cy="1482861"/>
          </a:xfrm>
          <a:prstGeom prst="line">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70">
            <a:extLst>
              <a:ext uri="{FF2B5EF4-FFF2-40B4-BE49-F238E27FC236}">
                <a16:creationId xmlns:a16="http://schemas.microsoft.com/office/drawing/2014/main" id="{A5EB1CA4-2114-ABB7-617E-8A1394DC1F44}"/>
              </a:ext>
            </a:extLst>
          </p:cNvPr>
          <p:cNvSpPr txBox="1"/>
          <p:nvPr/>
        </p:nvSpPr>
        <p:spPr>
          <a:xfrm>
            <a:off x="2082684" y="3922041"/>
            <a:ext cx="1440034"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Person 2 </a:t>
            </a:r>
          </a:p>
        </p:txBody>
      </p:sp>
      <p:sp>
        <p:nvSpPr>
          <p:cNvPr id="52" name="TextBox 71">
            <a:extLst>
              <a:ext uri="{FF2B5EF4-FFF2-40B4-BE49-F238E27FC236}">
                <a16:creationId xmlns:a16="http://schemas.microsoft.com/office/drawing/2014/main" id="{52CC108E-5CD2-CF35-4E20-1F6B1F2CE29D}"/>
              </a:ext>
            </a:extLst>
          </p:cNvPr>
          <p:cNvSpPr txBox="1"/>
          <p:nvPr/>
        </p:nvSpPr>
        <p:spPr>
          <a:xfrm>
            <a:off x="2899520" y="2991597"/>
            <a:ext cx="1290884"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Person 3</a:t>
            </a:r>
          </a:p>
        </p:txBody>
      </p:sp>
      <p:sp>
        <p:nvSpPr>
          <p:cNvPr id="53" name="TextBox 72">
            <a:extLst>
              <a:ext uri="{FF2B5EF4-FFF2-40B4-BE49-F238E27FC236}">
                <a16:creationId xmlns:a16="http://schemas.microsoft.com/office/drawing/2014/main" id="{7F16824D-4356-DB7F-702A-0A2D2578089E}"/>
              </a:ext>
            </a:extLst>
          </p:cNvPr>
          <p:cNvSpPr txBox="1"/>
          <p:nvPr/>
        </p:nvSpPr>
        <p:spPr>
          <a:xfrm>
            <a:off x="1106859" y="4529633"/>
            <a:ext cx="533811" cy="276999"/>
          </a:xfrm>
          <a:prstGeom prst="rect">
            <a:avLst/>
          </a:prstGeom>
          <a:noFill/>
        </p:spPr>
        <p:txBody>
          <a:bodyPr wrap="square" rtlCol="0">
            <a:spAutoFit/>
          </a:bodyPr>
          <a:lstStyle/>
          <a:p>
            <a:r>
              <a:rPr lang="de-CH" sz="1200" dirty="0">
                <a:solidFill>
                  <a:schemeClr val="bg1"/>
                </a:solidFill>
                <a:latin typeface="Arial" panose="020B0604020202020204" pitchFamily="34" charset="0"/>
                <a:cs typeface="Arial" panose="020B0604020202020204" pitchFamily="34" charset="0"/>
              </a:rPr>
              <a:t>T1</a:t>
            </a:r>
          </a:p>
        </p:txBody>
      </p:sp>
      <p:sp>
        <p:nvSpPr>
          <p:cNvPr id="54" name="TextBox 73">
            <a:extLst>
              <a:ext uri="{FF2B5EF4-FFF2-40B4-BE49-F238E27FC236}">
                <a16:creationId xmlns:a16="http://schemas.microsoft.com/office/drawing/2014/main" id="{207984CE-D935-C102-3DA9-BFCD230F7C7E}"/>
              </a:ext>
            </a:extLst>
          </p:cNvPr>
          <p:cNvSpPr txBox="1"/>
          <p:nvPr/>
        </p:nvSpPr>
        <p:spPr>
          <a:xfrm>
            <a:off x="1309590" y="3988902"/>
            <a:ext cx="533811" cy="276999"/>
          </a:xfrm>
          <a:prstGeom prst="rect">
            <a:avLst/>
          </a:prstGeom>
          <a:noFill/>
        </p:spPr>
        <p:txBody>
          <a:bodyPr wrap="square" rtlCol="0">
            <a:spAutoFit/>
          </a:bodyPr>
          <a:lstStyle/>
          <a:p>
            <a:r>
              <a:rPr lang="de-CH" sz="1200" dirty="0">
                <a:solidFill>
                  <a:schemeClr val="bg1"/>
                </a:solidFill>
                <a:latin typeface="Arial" panose="020B0604020202020204" pitchFamily="34" charset="0"/>
                <a:cs typeface="Arial" panose="020B0604020202020204" pitchFamily="34" charset="0"/>
              </a:rPr>
              <a:t>T2</a:t>
            </a:r>
          </a:p>
        </p:txBody>
      </p:sp>
      <p:sp>
        <p:nvSpPr>
          <p:cNvPr id="55" name="TextBox 74">
            <a:extLst>
              <a:ext uri="{FF2B5EF4-FFF2-40B4-BE49-F238E27FC236}">
                <a16:creationId xmlns:a16="http://schemas.microsoft.com/office/drawing/2014/main" id="{2450C5B4-5903-E7D9-023E-D54EEF691FA8}"/>
              </a:ext>
            </a:extLst>
          </p:cNvPr>
          <p:cNvSpPr txBox="1"/>
          <p:nvPr/>
        </p:nvSpPr>
        <p:spPr>
          <a:xfrm>
            <a:off x="1584906" y="4198318"/>
            <a:ext cx="533811" cy="276999"/>
          </a:xfrm>
          <a:prstGeom prst="rect">
            <a:avLst/>
          </a:prstGeom>
          <a:noFill/>
        </p:spPr>
        <p:txBody>
          <a:bodyPr wrap="square" rtlCol="0">
            <a:spAutoFit/>
          </a:bodyPr>
          <a:lstStyle/>
          <a:p>
            <a:r>
              <a:rPr lang="de-CH" sz="1200" dirty="0">
                <a:solidFill>
                  <a:schemeClr val="bg1"/>
                </a:solidFill>
                <a:latin typeface="Arial" panose="020B0604020202020204" pitchFamily="34" charset="0"/>
                <a:cs typeface="Arial" panose="020B0604020202020204" pitchFamily="34" charset="0"/>
              </a:rPr>
              <a:t>T3</a:t>
            </a:r>
          </a:p>
        </p:txBody>
      </p:sp>
      <p:sp>
        <p:nvSpPr>
          <p:cNvPr id="94" name="TextBox 75">
            <a:extLst>
              <a:ext uri="{FF2B5EF4-FFF2-40B4-BE49-F238E27FC236}">
                <a16:creationId xmlns:a16="http://schemas.microsoft.com/office/drawing/2014/main" id="{AB709801-9153-DBEC-A9C7-E1C516F0D8F7}"/>
              </a:ext>
            </a:extLst>
          </p:cNvPr>
          <p:cNvSpPr txBox="1"/>
          <p:nvPr/>
        </p:nvSpPr>
        <p:spPr>
          <a:xfrm>
            <a:off x="1417750" y="4592408"/>
            <a:ext cx="533811" cy="276999"/>
          </a:xfrm>
          <a:prstGeom prst="rect">
            <a:avLst/>
          </a:prstGeom>
          <a:noFill/>
        </p:spPr>
        <p:txBody>
          <a:bodyPr wrap="square" rtlCol="0">
            <a:spAutoFit/>
          </a:bodyPr>
          <a:lstStyle/>
          <a:p>
            <a:r>
              <a:rPr lang="de-CH" sz="1200" dirty="0">
                <a:solidFill>
                  <a:schemeClr val="bg1"/>
                </a:solidFill>
                <a:latin typeface="Arial" panose="020B0604020202020204" pitchFamily="34" charset="0"/>
                <a:cs typeface="Arial" panose="020B0604020202020204" pitchFamily="34" charset="0"/>
              </a:rPr>
              <a:t>T4</a:t>
            </a:r>
          </a:p>
        </p:txBody>
      </p:sp>
      <p:cxnSp>
        <p:nvCxnSpPr>
          <p:cNvPr id="97" name="Straight Connector 76">
            <a:extLst>
              <a:ext uri="{FF2B5EF4-FFF2-40B4-BE49-F238E27FC236}">
                <a16:creationId xmlns:a16="http://schemas.microsoft.com/office/drawing/2014/main" id="{DF348850-38E6-FB36-7E7D-598620898452}"/>
              </a:ext>
            </a:extLst>
          </p:cNvPr>
          <p:cNvCxnSpPr>
            <a:cxnSpLocks/>
          </p:cNvCxnSpPr>
          <p:nvPr/>
        </p:nvCxnSpPr>
        <p:spPr>
          <a:xfrm flipV="1">
            <a:off x="1257585" y="4441015"/>
            <a:ext cx="449975" cy="17031"/>
          </a:xfrm>
          <a:prstGeom prst="line">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79">
            <a:extLst>
              <a:ext uri="{FF2B5EF4-FFF2-40B4-BE49-F238E27FC236}">
                <a16:creationId xmlns:a16="http://schemas.microsoft.com/office/drawing/2014/main" id="{AD00BEBA-8B65-63A2-4661-FAD3E94826DB}"/>
              </a:ext>
            </a:extLst>
          </p:cNvPr>
          <p:cNvCxnSpPr>
            <a:cxnSpLocks/>
          </p:cNvCxnSpPr>
          <p:nvPr/>
        </p:nvCxnSpPr>
        <p:spPr>
          <a:xfrm flipV="1">
            <a:off x="1784298" y="3850347"/>
            <a:ext cx="449975" cy="17031"/>
          </a:xfrm>
          <a:prstGeom prst="line">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80">
            <a:extLst>
              <a:ext uri="{FF2B5EF4-FFF2-40B4-BE49-F238E27FC236}">
                <a16:creationId xmlns:a16="http://schemas.microsoft.com/office/drawing/2014/main" id="{3570AB0C-416B-20DE-CAD1-323142D5E823}"/>
              </a:ext>
            </a:extLst>
          </p:cNvPr>
          <p:cNvCxnSpPr>
            <a:cxnSpLocks/>
          </p:cNvCxnSpPr>
          <p:nvPr/>
        </p:nvCxnSpPr>
        <p:spPr>
          <a:xfrm flipV="1">
            <a:off x="2338212" y="3279808"/>
            <a:ext cx="449975" cy="17031"/>
          </a:xfrm>
          <a:prstGeom prst="line">
            <a:avLst/>
          </a:prstGeom>
          <a:ln w="127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84">
            <a:extLst>
              <a:ext uri="{FF2B5EF4-FFF2-40B4-BE49-F238E27FC236}">
                <a16:creationId xmlns:a16="http://schemas.microsoft.com/office/drawing/2014/main" id="{FDD92D39-3D3F-B99F-7832-FB8BE89324F0}"/>
              </a:ext>
            </a:extLst>
          </p:cNvPr>
          <p:cNvCxnSpPr>
            <a:cxnSpLocks/>
          </p:cNvCxnSpPr>
          <p:nvPr/>
        </p:nvCxnSpPr>
        <p:spPr>
          <a:xfrm flipV="1">
            <a:off x="1741265" y="4170430"/>
            <a:ext cx="2809720" cy="263774"/>
          </a:xfrm>
          <a:prstGeom prst="line">
            <a:avLst/>
          </a:prstGeom>
          <a:ln>
            <a:solidFill>
              <a:schemeClr val="accent5">
                <a:lumMod val="75000"/>
              </a:schemeClr>
            </a:solidFill>
          </a:ln>
        </p:spPr>
        <p:style>
          <a:lnRef idx="1">
            <a:schemeClr val="dk1"/>
          </a:lnRef>
          <a:fillRef idx="0">
            <a:schemeClr val="dk1"/>
          </a:fillRef>
          <a:effectRef idx="0">
            <a:schemeClr val="dk1"/>
          </a:effectRef>
          <a:fontRef idx="minor">
            <a:schemeClr val="tx1"/>
          </a:fontRef>
        </p:style>
      </p:cxnSp>
      <p:cxnSp>
        <p:nvCxnSpPr>
          <p:cNvPr id="101" name="Straight Connector 87">
            <a:extLst>
              <a:ext uri="{FF2B5EF4-FFF2-40B4-BE49-F238E27FC236}">
                <a16:creationId xmlns:a16="http://schemas.microsoft.com/office/drawing/2014/main" id="{B106A9F3-262D-AAA8-A5A5-65790409CA00}"/>
              </a:ext>
            </a:extLst>
          </p:cNvPr>
          <p:cNvCxnSpPr>
            <a:cxnSpLocks/>
          </p:cNvCxnSpPr>
          <p:nvPr/>
        </p:nvCxnSpPr>
        <p:spPr>
          <a:xfrm>
            <a:off x="2279273" y="3857297"/>
            <a:ext cx="2271712" cy="228539"/>
          </a:xfrm>
          <a:prstGeom prst="line">
            <a:avLst/>
          </a:prstGeom>
          <a:ln>
            <a:solidFill>
              <a:srgbClr val="7030A0"/>
            </a:solidFill>
          </a:ln>
        </p:spPr>
        <p:style>
          <a:lnRef idx="1">
            <a:schemeClr val="dk1"/>
          </a:lnRef>
          <a:fillRef idx="0">
            <a:schemeClr val="dk1"/>
          </a:fillRef>
          <a:effectRef idx="0">
            <a:schemeClr val="dk1"/>
          </a:effectRef>
          <a:fontRef idx="minor">
            <a:schemeClr val="tx1"/>
          </a:fontRef>
        </p:style>
      </p:cxnSp>
      <p:cxnSp>
        <p:nvCxnSpPr>
          <p:cNvPr id="102" name="Straight Connector 90">
            <a:extLst>
              <a:ext uri="{FF2B5EF4-FFF2-40B4-BE49-F238E27FC236}">
                <a16:creationId xmlns:a16="http://schemas.microsoft.com/office/drawing/2014/main" id="{BE2B7913-6F1A-106E-9E07-4B0CB2B19A23}"/>
              </a:ext>
            </a:extLst>
          </p:cNvPr>
          <p:cNvCxnSpPr>
            <a:cxnSpLocks/>
          </p:cNvCxnSpPr>
          <p:nvPr/>
        </p:nvCxnSpPr>
        <p:spPr>
          <a:xfrm>
            <a:off x="2858137" y="3269954"/>
            <a:ext cx="1692848" cy="674121"/>
          </a:xfrm>
          <a:prstGeom prst="line">
            <a:avLst/>
          </a:prstGeom>
          <a:ln>
            <a:solidFill>
              <a:schemeClr val="accent2">
                <a:lumMod val="75000"/>
              </a:schemeClr>
            </a:solidFill>
          </a:ln>
        </p:spPr>
        <p:style>
          <a:lnRef idx="1">
            <a:schemeClr val="dk1"/>
          </a:lnRef>
          <a:fillRef idx="0">
            <a:schemeClr val="dk1"/>
          </a:fillRef>
          <a:effectRef idx="0">
            <a:schemeClr val="dk1"/>
          </a:effectRef>
          <a:fontRef idx="minor">
            <a:schemeClr val="tx1"/>
          </a:fontRef>
        </p:style>
      </p:cxnSp>
      <p:sp>
        <p:nvSpPr>
          <p:cNvPr id="103" name="TextBox 92">
            <a:extLst>
              <a:ext uri="{FF2B5EF4-FFF2-40B4-BE49-F238E27FC236}">
                <a16:creationId xmlns:a16="http://schemas.microsoft.com/office/drawing/2014/main" id="{44575B75-B122-6D3C-AB18-945684ADC7B6}"/>
              </a:ext>
            </a:extLst>
          </p:cNvPr>
          <p:cNvSpPr txBox="1"/>
          <p:nvPr/>
        </p:nvSpPr>
        <p:spPr>
          <a:xfrm>
            <a:off x="2899520" y="2725927"/>
            <a:ext cx="7739790" cy="646331"/>
          </a:xfrm>
          <a:prstGeom prst="rect">
            <a:avLst/>
          </a:prstGeom>
          <a:noFill/>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Between</a:t>
            </a:r>
            <a:r>
              <a:rPr lang="de-CH" dirty="0">
                <a:solidFill>
                  <a:schemeClr val="bg1"/>
                </a:solidFill>
                <a:latin typeface="Arial" panose="020B0604020202020204" pitchFamily="34" charset="0"/>
                <a:cs typeface="Arial" panose="020B0604020202020204" pitchFamily="34" charset="0"/>
              </a:rPr>
              <a:t>-Person Zusammenhang</a:t>
            </a:r>
          </a:p>
          <a:p>
            <a:r>
              <a:rPr lang="de-CH" dirty="0">
                <a:solidFill>
                  <a:schemeClr val="bg1"/>
                </a:solidFill>
                <a:latin typeface="Arial" panose="020B0604020202020204" pitchFamily="34" charset="0"/>
                <a:cs typeface="Arial" panose="020B0604020202020204" pitchFamily="34" charset="0"/>
              </a:rPr>
              <a:t>		Indikator für </a:t>
            </a:r>
            <a:r>
              <a:rPr lang="de-CH" b="1" dirty="0">
                <a:solidFill>
                  <a:schemeClr val="bg1"/>
                </a:solidFill>
                <a:latin typeface="Arial" panose="020B0604020202020204" pitchFamily="34" charset="0"/>
                <a:cs typeface="Arial" panose="020B0604020202020204" pitchFamily="34" charset="0"/>
              </a:rPr>
              <a:t>Entwicklungszusammenhang</a:t>
            </a:r>
          </a:p>
        </p:txBody>
      </p:sp>
      <p:sp>
        <p:nvSpPr>
          <p:cNvPr id="104" name="TextBox 93">
            <a:extLst>
              <a:ext uri="{FF2B5EF4-FFF2-40B4-BE49-F238E27FC236}">
                <a16:creationId xmlns:a16="http://schemas.microsoft.com/office/drawing/2014/main" id="{61F0DB32-A9A2-3CF1-33B7-43B9297F0E5F}"/>
              </a:ext>
            </a:extLst>
          </p:cNvPr>
          <p:cNvSpPr txBox="1"/>
          <p:nvPr/>
        </p:nvSpPr>
        <p:spPr>
          <a:xfrm>
            <a:off x="4522573" y="3898032"/>
            <a:ext cx="3810465" cy="369332"/>
          </a:xfrm>
          <a:prstGeom prst="rect">
            <a:avLst/>
          </a:prstGeom>
          <a:noFill/>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Within</a:t>
            </a:r>
            <a:r>
              <a:rPr lang="de-CH" dirty="0">
                <a:solidFill>
                  <a:schemeClr val="bg1"/>
                </a:solidFill>
                <a:latin typeface="Arial" panose="020B0604020202020204" pitchFamily="34" charset="0"/>
                <a:cs typeface="Arial" panose="020B0604020202020204" pitchFamily="34" charset="0"/>
              </a:rPr>
              <a:t>-Person Zusammenhänge</a:t>
            </a:r>
          </a:p>
        </p:txBody>
      </p:sp>
      <p:sp>
        <p:nvSpPr>
          <p:cNvPr id="105" name="TextBox 94">
            <a:extLst>
              <a:ext uri="{FF2B5EF4-FFF2-40B4-BE49-F238E27FC236}">
                <a16:creationId xmlns:a16="http://schemas.microsoft.com/office/drawing/2014/main" id="{064B4DA3-1F98-DF86-D2A5-C5F59869C32E}"/>
              </a:ext>
            </a:extLst>
          </p:cNvPr>
          <p:cNvSpPr txBox="1"/>
          <p:nvPr/>
        </p:nvSpPr>
        <p:spPr>
          <a:xfrm>
            <a:off x="4514132" y="4221088"/>
            <a:ext cx="381046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Stärkerer Indikator für kausalen Zusammenhang</a:t>
            </a:r>
          </a:p>
          <a:p>
            <a:r>
              <a:rPr lang="de-CH" b="1" dirty="0">
                <a:solidFill>
                  <a:schemeClr val="bg1"/>
                </a:solidFill>
                <a:latin typeface="Arial" panose="020B0604020202020204" pitchFamily="34" charset="0"/>
                <a:cs typeface="Arial" panose="020B0604020202020204" pitchFamily="34" charset="0"/>
              </a:rPr>
              <a:t>im Abruf</a:t>
            </a:r>
          </a:p>
        </p:txBody>
      </p:sp>
      <p:sp>
        <p:nvSpPr>
          <p:cNvPr id="3" name="Slide Number Placeholder 5">
            <a:extLst>
              <a:ext uri="{FF2B5EF4-FFF2-40B4-BE49-F238E27FC236}">
                <a16:creationId xmlns:a16="http://schemas.microsoft.com/office/drawing/2014/main" id="{27F4DC80-6E77-99F9-7E4B-3E2915BBD713}"/>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13</a:t>
            </a:fld>
            <a:endParaRPr lang="de-CH" dirty="0"/>
          </a:p>
        </p:txBody>
      </p:sp>
    </p:spTree>
    <p:extLst>
      <p:ext uri="{BB962C8B-B14F-4D97-AF65-F5344CB8AC3E}">
        <p14:creationId xmlns:p14="http://schemas.microsoft.com/office/powerpoint/2010/main" val="393074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46" grpId="0" animBg="1"/>
      <p:bldP spid="47" grpId="0" animBg="1"/>
      <p:bldP spid="48" grpId="0" animBg="1"/>
      <p:bldP spid="49" grpId="0" animBg="1"/>
      <p:bldP spid="51" grpId="0"/>
      <p:bldP spid="52" grpId="0"/>
      <p:bldP spid="103" grpId="0"/>
      <p:bldP spid="104" grpId="0"/>
      <p:bldP spid="10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2A1F02C-AF8A-6BA5-1C2A-AC45BDB61B1B}"/>
              </a:ext>
            </a:extLst>
          </p:cNvPr>
          <p:cNvSpPr txBox="1"/>
          <p:nvPr/>
        </p:nvSpPr>
        <p:spPr>
          <a:xfrm>
            <a:off x="662950" y="3386335"/>
            <a:ext cx="4890693"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Lösung: Wiener Diffusion</a:t>
            </a:r>
            <a:r>
              <a:rPr lang="de-CH" b="1" dirty="0" err="1">
                <a:solidFill>
                  <a:prstClr val="white"/>
                </a:solidFill>
                <a:latin typeface="Arial" panose="020B0604020202020204" pitchFamily="34" charset="0"/>
                <a:cs typeface="Arial" panose="020B0604020202020204" pitchFamily="34" charset="0"/>
              </a:rPr>
              <a:t>sm</a:t>
            </a:r>
            <a:r>
              <a:rPr kumimoji="0" lang="de-CH"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odell</a:t>
            </a:r>
            <a:endPar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Non-</a:t>
            </a:r>
            <a:r>
              <a:rPr kumimoji="0" lang="de-CH" sz="18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decision</a:t>
            </a: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time: Lesen und motorische Reaktion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Drift rate: Entscheidungsprozess - wohin und wie schnell?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Boundary </a:t>
            </a:r>
            <a:r>
              <a:rPr kumimoji="0" lang="de-CH" sz="18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separation</a:t>
            </a: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Individuelle Unterschiede in Sicherheit (</a:t>
            </a:r>
            <a:r>
              <a:rPr kumimoji="0" lang="de-CH" sz="1800" b="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speed-accuracy</a:t>
            </a: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trade 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Bias: Mittlere Tendenz eher zu </a:t>
            </a:r>
            <a:r>
              <a:rPr kumimoji="0" lang="de-CH" sz="18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richtig</a:t>
            </a: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oder </a:t>
            </a:r>
            <a:r>
              <a:rPr kumimoji="0" lang="de-CH" sz="18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falsch</a:t>
            </a:r>
            <a:r>
              <a:rPr kumimoji="0" lang="de-CH"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Antwort</a:t>
            </a:r>
            <a:endPar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393106" y="1262677"/>
            <a:ext cx="11854262"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Arbeitsgedächtnistasks sind oft sehr </a:t>
            </a:r>
            <a:r>
              <a:rPr kumimoji="0" lang="de-CH" sz="24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unreliabel</a:t>
            </a:r>
            <a:endParaRPr kumimoji="0" lang="de-CH"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Crisis of </a:t>
            </a:r>
            <a:r>
              <a:rPr kumimoji="0" lang="de-CH"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Reliability</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Rouder</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et al., 2023</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Tasks produzieren wenig Varianz zwischen Personen, viel zwischen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Lösungsvorschlag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Rouder</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et al.,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Separation von Personen- und </a:t>
            </a:r>
            <a:r>
              <a:rPr kumimoji="0" lang="de-CH"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Itemvarianz</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durch Skalierung mittels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Bayesianischem</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Multilevel-Modell in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brms</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5">
            <a:extLst>
              <a:ext uri="{FF2B5EF4-FFF2-40B4-BE49-F238E27FC236}">
                <a16:creationId xmlns:a16="http://schemas.microsoft.com/office/drawing/2014/main" id="{0788AB8F-6E7E-886E-0E64-D59C94A2C87E}"/>
              </a:ext>
            </a:extLst>
          </p:cNvPr>
          <p:cNvSpPr/>
          <p:nvPr/>
        </p:nvSpPr>
        <p:spPr>
          <a:xfrm>
            <a:off x="2020781" y="17709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Bild-Wort</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5">
            <a:extLst>
              <a:ext uri="{FF2B5EF4-FFF2-40B4-BE49-F238E27FC236}">
                <a16:creationId xmlns:a16="http://schemas.microsoft.com/office/drawing/2014/main" id="{E320B69B-F7E8-156F-4E71-E0C01F787483}"/>
              </a:ext>
            </a:extLst>
          </p:cNvPr>
          <p:cNvSpPr/>
          <p:nvPr/>
        </p:nvSpPr>
        <p:spPr>
          <a:xfrm>
            <a:off x="4220821" y="177090"/>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Anti-Sakkade</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Rechteck 5">
            <a:extLst>
              <a:ext uri="{FF2B5EF4-FFF2-40B4-BE49-F238E27FC236}">
                <a16:creationId xmlns:a16="http://schemas.microsoft.com/office/drawing/2014/main" id="{29944A1F-B680-FAAA-E3BF-533796D0E020}"/>
              </a:ext>
            </a:extLst>
          </p:cNvPr>
          <p:cNvSpPr/>
          <p:nvPr/>
        </p:nvSpPr>
        <p:spPr>
          <a:xfrm>
            <a:off x="6530978" y="177089"/>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Flankier-reiz</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 name="Rechteck 5">
            <a:extLst>
              <a:ext uri="{FF2B5EF4-FFF2-40B4-BE49-F238E27FC236}">
                <a16:creationId xmlns:a16="http://schemas.microsoft.com/office/drawing/2014/main" id="{6D12B009-C281-A495-46E2-ACCB780CDB11}"/>
              </a:ext>
            </a:extLst>
          </p:cNvPr>
          <p:cNvSpPr/>
          <p:nvPr/>
        </p:nvSpPr>
        <p:spPr>
          <a:xfrm>
            <a:off x="8731018" y="177088"/>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Binding</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feld 5"/>
          <p:cNvSpPr txBox="1"/>
          <p:nvPr/>
        </p:nvSpPr>
        <p:spPr>
          <a:xfrm>
            <a:off x="191343" y="6311578"/>
            <a:ext cx="72008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Enkavi</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et al., 2019;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Vandekerckhove</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et al., 2011</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 name="Grafik 6"/>
          <p:cNvPicPr>
            <a:picLocks noChangeAspect="1"/>
          </p:cNvPicPr>
          <p:nvPr/>
        </p:nvPicPr>
        <p:blipFill>
          <a:blip r:embed="rId3"/>
          <a:stretch>
            <a:fillRect/>
          </a:stretch>
        </p:blipFill>
        <p:spPr>
          <a:xfrm>
            <a:off x="14244234" y="4911958"/>
            <a:ext cx="1446938" cy="659715"/>
          </a:xfrm>
          <a:prstGeom prst="rect">
            <a:avLst/>
          </a:prstGeom>
        </p:spPr>
      </p:pic>
      <p:sp>
        <p:nvSpPr>
          <p:cNvPr id="15" name="Rectangle: Rounded Corners 14">
            <a:extLst>
              <a:ext uri="{FF2B5EF4-FFF2-40B4-BE49-F238E27FC236}">
                <a16:creationId xmlns:a16="http://schemas.microsoft.com/office/drawing/2014/main" id="{1FC13AE6-D76C-9F42-0166-0C872BD66BEA}"/>
              </a:ext>
            </a:extLst>
          </p:cNvPr>
          <p:cNvSpPr/>
          <p:nvPr/>
        </p:nvSpPr>
        <p:spPr>
          <a:xfrm>
            <a:off x="13121586" y="2636912"/>
            <a:ext cx="476250" cy="1238250"/>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953609D4-5400-82FD-FD44-A25864F838B4}"/>
              </a:ext>
            </a:extLst>
          </p:cNvPr>
          <p:cNvSpPr/>
          <p:nvPr/>
        </p:nvSpPr>
        <p:spPr>
          <a:xfrm>
            <a:off x="14674044" y="3110880"/>
            <a:ext cx="476250" cy="764282"/>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F009BB8E-108F-91B4-FF0C-742EDFFE3780}"/>
              </a:ext>
            </a:extLst>
          </p:cNvPr>
          <p:cNvSpPr/>
          <p:nvPr/>
        </p:nvSpPr>
        <p:spPr>
          <a:xfrm>
            <a:off x="16226502" y="3110880"/>
            <a:ext cx="476250" cy="764282"/>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061D029-3CEB-B186-4D76-D879396DB0BB}"/>
              </a:ext>
            </a:extLst>
          </p:cNvPr>
          <p:cNvSpPr txBox="1"/>
          <p:nvPr/>
        </p:nvSpPr>
        <p:spPr>
          <a:xfrm>
            <a:off x="10453886" y="4020395"/>
            <a:ext cx="13049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Personen-varianz</a:t>
            </a:r>
          </a:p>
        </p:txBody>
      </p:sp>
      <p:sp>
        <p:nvSpPr>
          <p:cNvPr id="19" name="TextBox 18">
            <a:extLst>
              <a:ext uri="{FF2B5EF4-FFF2-40B4-BE49-F238E27FC236}">
                <a16:creationId xmlns:a16="http://schemas.microsoft.com/office/drawing/2014/main" id="{FCD60E6F-5D6B-A58A-E62F-9CDF1F4AC03E}"/>
              </a:ext>
            </a:extLst>
          </p:cNvPr>
          <p:cNvSpPr txBox="1"/>
          <p:nvPr/>
        </p:nvSpPr>
        <p:spPr>
          <a:xfrm>
            <a:off x="10641315" y="4911959"/>
            <a:ext cx="16650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Itemvarianz</a:t>
            </a: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 name="Straight Connector 20">
            <a:extLst>
              <a:ext uri="{FF2B5EF4-FFF2-40B4-BE49-F238E27FC236}">
                <a16:creationId xmlns:a16="http://schemas.microsoft.com/office/drawing/2014/main" id="{4CF79D65-726B-31D5-86EE-50543D4D0E2E}"/>
              </a:ext>
            </a:extLst>
          </p:cNvPr>
          <p:cNvCxnSpPr/>
          <p:nvPr/>
        </p:nvCxnSpPr>
        <p:spPr>
          <a:xfrm flipH="1" flipV="1">
            <a:off x="9479665" y="4860874"/>
            <a:ext cx="1131470" cy="22461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F64635-86E5-3C0B-0041-37844A07B2BC}"/>
              </a:ext>
            </a:extLst>
          </p:cNvPr>
          <p:cNvCxnSpPr>
            <a:cxnSpLocks/>
            <a:stCxn id="18" idx="1"/>
          </p:cNvCxnSpPr>
          <p:nvPr/>
        </p:nvCxnSpPr>
        <p:spPr>
          <a:xfrm flipH="1">
            <a:off x="9475391" y="4343561"/>
            <a:ext cx="978495" cy="12587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6320237" y="3743396"/>
            <a:ext cx="11198372"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Wir brauchen also ein: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bivariates Modell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adäquate Verteilungsfunktionen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(Reaktionszeiten, Antworten)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Multilevel-Struktur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(inter- vs. intra, Personen- vs. Itemvarianz)</a:t>
            </a:r>
          </a:p>
        </p:txBody>
      </p:sp>
      <p:pic>
        <p:nvPicPr>
          <p:cNvPr id="2" name="Picture 12">
            <a:extLst>
              <a:ext uri="{FF2B5EF4-FFF2-40B4-BE49-F238E27FC236}">
                <a16:creationId xmlns:a16="http://schemas.microsoft.com/office/drawing/2014/main" id="{8E85E13E-744E-8D6E-280E-1837F19D12A4}"/>
              </a:ext>
            </a:extLst>
          </p:cNvPr>
          <p:cNvPicPr>
            <a:picLocks noChangeAspect="1"/>
          </p:cNvPicPr>
          <p:nvPr/>
        </p:nvPicPr>
        <p:blipFill>
          <a:blip r:embed="rId4"/>
          <a:stretch>
            <a:fillRect/>
          </a:stretch>
        </p:blipFill>
        <p:spPr>
          <a:xfrm>
            <a:off x="441553" y="3809234"/>
            <a:ext cx="5081754" cy="2205448"/>
          </a:xfrm>
          <a:prstGeom prst="rect">
            <a:avLst/>
          </a:prstGeom>
        </p:spPr>
      </p:pic>
      <p:sp>
        <p:nvSpPr>
          <p:cNvPr id="8" name="Slide Number Placeholder 5">
            <a:extLst>
              <a:ext uri="{FF2B5EF4-FFF2-40B4-BE49-F238E27FC236}">
                <a16:creationId xmlns:a16="http://schemas.microsoft.com/office/drawing/2014/main" id="{9782BB41-2472-4D48-70DA-FF0247112A7B}"/>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14</a:t>
            </a:fld>
            <a:endParaRPr lang="de-CH" dirty="0"/>
          </a:p>
        </p:txBody>
      </p:sp>
    </p:spTree>
    <p:extLst>
      <p:ext uri="{BB962C8B-B14F-4D97-AF65-F5344CB8AC3E}">
        <p14:creationId xmlns:p14="http://schemas.microsoft.com/office/powerpoint/2010/main" val="1484638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rcRect t="7876" r="47047"/>
          <a:stretch/>
        </p:blipFill>
        <p:spPr>
          <a:xfrm>
            <a:off x="2795438" y="1813659"/>
            <a:ext cx="6456040" cy="3209070"/>
          </a:xfrm>
          <a:prstGeom prst="rect">
            <a:avLst/>
          </a:prstGeom>
        </p:spPr>
      </p:pic>
      <p:pic>
        <p:nvPicPr>
          <p:cNvPr id="8" name="Grafik 7"/>
          <p:cNvPicPr>
            <a:picLocks noChangeAspect="1"/>
          </p:cNvPicPr>
          <p:nvPr/>
        </p:nvPicPr>
        <p:blipFill>
          <a:blip r:embed="rId4"/>
          <a:stretch>
            <a:fillRect/>
          </a:stretch>
        </p:blipFill>
        <p:spPr>
          <a:xfrm>
            <a:off x="1703271" y="343817"/>
            <a:ext cx="581025" cy="600075"/>
          </a:xfrm>
          <a:prstGeom prst="rect">
            <a:avLst/>
          </a:prstGeom>
        </p:spPr>
      </p:pic>
      <p:sp>
        <p:nvSpPr>
          <p:cNvPr id="9" name="Textfeld 8"/>
          <p:cNvSpPr txBox="1"/>
          <p:nvPr/>
        </p:nvSpPr>
        <p:spPr>
          <a:xfrm>
            <a:off x="2365695" y="459188"/>
            <a:ext cx="69704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Between-Korrelationen (Punktschätzer; zu ignorieren unter .20)</a:t>
            </a:r>
          </a:p>
        </p:txBody>
      </p:sp>
      <p:pic>
        <p:nvPicPr>
          <p:cNvPr id="10" name="Grafik 9"/>
          <p:cNvPicPr>
            <a:picLocks noChangeAspect="1"/>
          </p:cNvPicPr>
          <p:nvPr/>
        </p:nvPicPr>
        <p:blipFill>
          <a:blip r:embed="rId5"/>
          <a:stretch>
            <a:fillRect/>
          </a:stretch>
        </p:blipFill>
        <p:spPr>
          <a:xfrm>
            <a:off x="2298614" y="4854004"/>
            <a:ext cx="554154" cy="958537"/>
          </a:xfrm>
          <a:prstGeom prst="rect">
            <a:avLst/>
          </a:prstGeom>
        </p:spPr>
      </p:pic>
      <p:sp>
        <p:nvSpPr>
          <p:cNvPr id="11" name="Textfeld 10"/>
          <p:cNvSpPr txBox="1"/>
          <p:nvPr/>
        </p:nvSpPr>
        <p:spPr>
          <a:xfrm>
            <a:off x="3036387" y="5142582"/>
            <a:ext cx="77795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Within-</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Korrelationen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(Ranges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über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Wellen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NICHT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Konfidenzintervalle</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13" name="Abgerundetes Rechteck 12"/>
          <p:cNvSpPr/>
          <p:nvPr/>
        </p:nvSpPr>
        <p:spPr>
          <a:xfrm>
            <a:off x="7559595" y="1826911"/>
            <a:ext cx="377686" cy="197457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feld 10">
            <a:extLst>
              <a:ext uri="{FF2B5EF4-FFF2-40B4-BE49-F238E27FC236}">
                <a16:creationId xmlns:a16="http://schemas.microsoft.com/office/drawing/2014/main" id="{D7A44FE1-A8A9-6802-78A6-B6EDDA44E61D}"/>
              </a:ext>
            </a:extLst>
          </p:cNvPr>
          <p:cNvSpPr txBox="1"/>
          <p:nvPr/>
        </p:nvSpPr>
        <p:spPr>
          <a:xfrm>
            <a:off x="1631504" y="5895663"/>
            <a:ext cx="101531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Erwartete</a:t>
            </a:r>
            <a:r>
              <a:rPr kumimoji="0" lang="en-US" sz="18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Zusammenhänge</a:t>
            </a:r>
            <a:r>
              <a:rPr kumimoji="0" lang="en-US" sz="18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auf </a:t>
            </a:r>
            <a:r>
              <a:rPr kumimoji="0" lang="en-US" sz="18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between-Person</a:t>
            </a:r>
            <a:r>
              <a:rPr kumimoji="0" lang="en-US" sz="18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Ebene – </a:t>
            </a:r>
            <a:r>
              <a:rPr kumimoji="0" lang="en-US" sz="1800" b="0"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Unterstützung</a:t>
            </a:r>
            <a:r>
              <a:rPr kumimoji="0" lang="en-US" sz="1800" b="0"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rPr>
              <a:t> von </a:t>
            </a:r>
            <a:r>
              <a:rPr kumimoji="0" lang="en-US" sz="1800" b="1" i="0" u="none" strike="noStrike" kern="1200" cap="none" spc="0" normalizeH="0" noProof="0" dirty="0" err="1">
                <a:ln>
                  <a:noFill/>
                </a:ln>
                <a:solidFill>
                  <a:prstClr val="black"/>
                </a:solidFill>
                <a:effectLst/>
                <a:uLnTx/>
                <a:uFillTx/>
                <a:latin typeface="Arial" panose="020B0604020202020204" pitchFamily="34" charset="0"/>
                <a:ea typeface="+mn-ea"/>
                <a:cs typeface="Arial" panose="020B0604020202020204" pitchFamily="34" charset="0"/>
              </a:rPr>
              <a:t>Wissensaufbau</a:t>
            </a:r>
            <a:endParaRPr kumimoji="0" lang="en-US" sz="1800" b="1" i="0" u="none" strike="noStrike" kern="1200" cap="none" spc="0" normalizeH="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err="1">
                <a:solidFill>
                  <a:prstClr val="black"/>
                </a:solidFill>
                <a:latin typeface="Arial" panose="020B0604020202020204" pitchFamily="34" charset="0"/>
                <a:cs typeface="Arial" panose="020B0604020202020204" pitchFamily="34" charset="0"/>
              </a:rPr>
              <a:t>Keine</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Zusammenhänge</a:t>
            </a:r>
            <a:r>
              <a:rPr lang="en-US" dirty="0">
                <a:solidFill>
                  <a:prstClr val="black"/>
                </a:solidFill>
                <a:latin typeface="Arial" panose="020B0604020202020204" pitchFamily="34" charset="0"/>
                <a:cs typeface="Arial" panose="020B0604020202020204" pitchFamily="34" charset="0"/>
              </a:rPr>
              <a:t> auf </a:t>
            </a:r>
            <a:r>
              <a:rPr lang="en-US" b="1" dirty="0">
                <a:solidFill>
                  <a:prstClr val="black"/>
                </a:solidFill>
                <a:latin typeface="Arial" panose="020B0604020202020204" pitchFamily="34" charset="0"/>
                <a:cs typeface="Arial" panose="020B0604020202020204" pitchFamily="34" charset="0"/>
              </a:rPr>
              <a:t>within-Person</a:t>
            </a:r>
            <a:r>
              <a:rPr lang="en-US" dirty="0">
                <a:solidFill>
                  <a:prstClr val="black"/>
                </a:solidFill>
                <a:latin typeface="Arial" panose="020B0604020202020204" pitchFamily="34" charset="0"/>
                <a:cs typeface="Arial" panose="020B0604020202020204" pitchFamily="34" charset="0"/>
              </a:rPr>
              <a:t> Ebene – </a:t>
            </a:r>
            <a:r>
              <a:rPr lang="en-US" dirty="0" err="1">
                <a:solidFill>
                  <a:prstClr val="black"/>
                </a:solidFill>
                <a:latin typeface="Arial" panose="020B0604020202020204" pitchFamily="34" charset="0"/>
                <a:cs typeface="Arial" panose="020B0604020202020204" pitchFamily="34" charset="0"/>
              </a:rPr>
              <a:t>keine</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Funktion</a:t>
            </a:r>
            <a:r>
              <a:rPr lang="en-US" dirty="0">
                <a:solidFill>
                  <a:prstClr val="black"/>
                </a:solidFill>
                <a:latin typeface="Arial" panose="020B0604020202020204" pitchFamily="34" charset="0"/>
                <a:cs typeface="Arial" panose="020B0604020202020204" pitchFamily="34" charset="0"/>
              </a:rPr>
              <a:t> </a:t>
            </a:r>
            <a:r>
              <a:rPr lang="en-US" dirty="0" err="1">
                <a:solidFill>
                  <a:prstClr val="black"/>
                </a:solidFill>
                <a:latin typeface="Arial" panose="020B0604020202020204" pitchFamily="34" charset="0"/>
                <a:cs typeface="Arial" panose="020B0604020202020204" pitchFamily="34" charset="0"/>
              </a:rPr>
              <a:t>im</a:t>
            </a:r>
            <a:r>
              <a:rPr lang="en-US" dirty="0">
                <a:solidFill>
                  <a:prstClr val="black"/>
                </a:solidFill>
                <a:latin typeface="Arial" panose="020B0604020202020204" pitchFamily="34" charset="0"/>
                <a:cs typeface="Arial" panose="020B0604020202020204" pitchFamily="34" charset="0"/>
              </a:rPr>
              <a:t> </a:t>
            </a:r>
            <a:r>
              <a:rPr lang="en-US" b="1" dirty="0" err="1">
                <a:solidFill>
                  <a:prstClr val="black"/>
                </a:solidFill>
                <a:latin typeface="Arial" panose="020B0604020202020204" pitchFamily="34" charset="0"/>
                <a:cs typeface="Arial" panose="020B0604020202020204" pitchFamily="34" charset="0"/>
              </a:rPr>
              <a:t>Wissensabruf</a:t>
            </a: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638FE9E8-82BE-8FDF-78E3-D1B32A4464C2}"/>
              </a:ext>
            </a:extLst>
          </p:cNvPr>
          <p:cNvPicPr>
            <a:picLocks noChangeAspect="1"/>
          </p:cNvPicPr>
          <p:nvPr/>
        </p:nvPicPr>
        <p:blipFill>
          <a:blip r:embed="rId3" cstate="print">
            <a:extLst>
              <a:ext uri="{28A0092B-C50C-407E-A947-70E740481C1C}">
                <a14:useLocalDpi xmlns:a14="http://schemas.microsoft.com/office/drawing/2010/main" val="0"/>
              </a:ext>
            </a:extLst>
          </a:blip>
          <a:srcRect l="52884" t="7876"/>
          <a:stretch/>
        </p:blipFill>
        <p:spPr>
          <a:xfrm>
            <a:off x="3573441" y="1819455"/>
            <a:ext cx="5744344" cy="3209070"/>
          </a:xfrm>
          <a:prstGeom prst="rect">
            <a:avLst/>
          </a:prstGeom>
        </p:spPr>
      </p:pic>
      <p:sp>
        <p:nvSpPr>
          <p:cNvPr id="15" name="Abgerundetes Rechteck 14"/>
          <p:cNvSpPr/>
          <p:nvPr/>
        </p:nvSpPr>
        <p:spPr>
          <a:xfrm>
            <a:off x="5938867" y="3320438"/>
            <a:ext cx="1974574" cy="73549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Abgerundetes Rechteck 14">
            <a:extLst>
              <a:ext uri="{FF2B5EF4-FFF2-40B4-BE49-F238E27FC236}">
                <a16:creationId xmlns:a16="http://schemas.microsoft.com/office/drawing/2014/main" id="{D2CF5E5B-11A8-8E55-2D88-9B54CB9F7551}"/>
              </a:ext>
            </a:extLst>
          </p:cNvPr>
          <p:cNvSpPr/>
          <p:nvPr/>
        </p:nvSpPr>
        <p:spPr>
          <a:xfrm>
            <a:off x="8574681" y="1819455"/>
            <a:ext cx="613182" cy="45327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Abgerundetes Rechteck 16"/>
          <p:cNvSpPr/>
          <p:nvPr/>
        </p:nvSpPr>
        <p:spPr>
          <a:xfrm>
            <a:off x="4216034" y="1909674"/>
            <a:ext cx="976921" cy="46539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 name="Gerade Verbindung mit Pfeil 5">
            <a:extLst>
              <a:ext uri="{FF2B5EF4-FFF2-40B4-BE49-F238E27FC236}">
                <a16:creationId xmlns:a16="http://schemas.microsoft.com/office/drawing/2014/main" id="{5943E9B6-521B-E6F6-A187-4AA2AC548DAF}"/>
              </a:ext>
            </a:extLst>
          </p:cNvPr>
          <p:cNvCxnSpPr>
            <a:cxnSpLocks/>
          </p:cNvCxnSpPr>
          <p:nvPr/>
        </p:nvCxnSpPr>
        <p:spPr>
          <a:xfrm>
            <a:off x="2135560" y="1063571"/>
            <a:ext cx="1898011" cy="940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748CBEE2-A8E5-6B96-2D0D-2DB15345674F}"/>
              </a:ext>
            </a:extLst>
          </p:cNvPr>
          <p:cNvCxnSpPr>
            <a:cxnSpLocks/>
          </p:cNvCxnSpPr>
          <p:nvPr/>
        </p:nvCxnSpPr>
        <p:spPr>
          <a:xfrm>
            <a:off x="2448856" y="994053"/>
            <a:ext cx="5951400" cy="8650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a:extLst>
              <a:ext uri="{FF2B5EF4-FFF2-40B4-BE49-F238E27FC236}">
                <a16:creationId xmlns:a16="http://schemas.microsoft.com/office/drawing/2014/main" id="{B6C79BCA-95B2-B291-37BA-260A7EB1C4AC}"/>
              </a:ext>
            </a:extLst>
          </p:cNvPr>
          <p:cNvCxnSpPr>
            <a:cxnSpLocks/>
          </p:cNvCxnSpPr>
          <p:nvPr/>
        </p:nvCxnSpPr>
        <p:spPr>
          <a:xfrm>
            <a:off x="1985881" y="1088996"/>
            <a:ext cx="3864286" cy="22712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82A89A9A-6D6D-4A44-172A-765C0D7B7C8B}"/>
              </a:ext>
            </a:extLst>
          </p:cNvPr>
          <p:cNvCxnSpPr/>
          <p:nvPr/>
        </p:nvCxnSpPr>
        <p:spPr>
          <a:xfrm>
            <a:off x="3573441" y="2780928"/>
            <a:ext cx="5614422" cy="0"/>
          </a:xfrm>
          <a:prstGeom prst="line">
            <a:avLst/>
          </a:prstGeom>
        </p:spPr>
        <p:style>
          <a:lnRef idx="1">
            <a:schemeClr val="dk1"/>
          </a:lnRef>
          <a:fillRef idx="0">
            <a:schemeClr val="dk1"/>
          </a:fillRef>
          <a:effectRef idx="0">
            <a:schemeClr val="dk1"/>
          </a:effectRef>
          <a:fontRef idx="minor">
            <a:schemeClr val="tx1"/>
          </a:fontRef>
        </p:style>
      </p:cxnSp>
      <p:cxnSp>
        <p:nvCxnSpPr>
          <p:cNvPr id="30" name="Gerade Verbindung mit Pfeil 29">
            <a:extLst>
              <a:ext uri="{FF2B5EF4-FFF2-40B4-BE49-F238E27FC236}">
                <a16:creationId xmlns:a16="http://schemas.microsoft.com/office/drawing/2014/main" id="{B1DB9CF4-D06D-A9BD-405B-1C51195E3546}"/>
              </a:ext>
            </a:extLst>
          </p:cNvPr>
          <p:cNvCxnSpPr>
            <a:cxnSpLocks/>
          </p:cNvCxnSpPr>
          <p:nvPr/>
        </p:nvCxnSpPr>
        <p:spPr>
          <a:xfrm flipV="1">
            <a:off x="2852768" y="2933161"/>
            <a:ext cx="1180803" cy="1920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Slide Number Placeholder 5">
            <a:extLst>
              <a:ext uri="{FF2B5EF4-FFF2-40B4-BE49-F238E27FC236}">
                <a16:creationId xmlns:a16="http://schemas.microsoft.com/office/drawing/2014/main" id="{50C6CDD7-628D-FCB8-A3FD-08B26A9083D4}"/>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15</a:t>
            </a:fld>
            <a:endParaRPr lang="de-CH" dirty="0"/>
          </a:p>
        </p:txBody>
      </p:sp>
    </p:spTree>
    <p:extLst>
      <p:ext uri="{BB962C8B-B14F-4D97-AF65-F5344CB8AC3E}">
        <p14:creationId xmlns:p14="http://schemas.microsoft.com/office/powerpoint/2010/main" val="76495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4"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99FABF-F754-5D6D-F1B3-5DB1E98E574B}"/>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95C5CAB9-F752-BA1B-0E24-43F40FC7A1F5}"/>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5">
            <a:extLst>
              <a:ext uri="{FF2B5EF4-FFF2-40B4-BE49-F238E27FC236}">
                <a16:creationId xmlns:a16="http://schemas.microsoft.com/office/drawing/2014/main" id="{0D20E146-3CDE-FA94-0509-D50B021A53A2}"/>
              </a:ext>
            </a:extLst>
          </p:cNvPr>
          <p:cNvSpPr txBox="1"/>
          <p:nvPr/>
        </p:nvSpPr>
        <p:spPr>
          <a:xfrm>
            <a:off x="1469740" y="3068961"/>
            <a:ext cx="9252520" cy="1200329"/>
          </a:xfrm>
          <a:prstGeom prst="rect">
            <a:avLst/>
          </a:prstGeom>
          <a:noFill/>
        </p:spPr>
        <p:txBody>
          <a:bodyPr wrap="square" rtlCol="0">
            <a:spAutoFit/>
          </a:bodyPr>
          <a:lstStyle/>
          <a:p>
            <a:pPr algn="ctr"/>
            <a:r>
              <a:rPr lang="en-US" sz="2400" b="1" dirty="0" err="1">
                <a:solidFill>
                  <a:schemeClr val="bg1"/>
                </a:solidFill>
                <a:latin typeface="Arial" panose="020B0604020202020204" pitchFamily="34" charset="0"/>
                <a:cs typeface="Arial" panose="020B0604020202020204" pitchFamily="34" charset="0"/>
              </a:rPr>
              <a:t>Aussage</a:t>
            </a:r>
            <a:r>
              <a:rPr lang="en-US" sz="2400" b="1" dirty="0">
                <a:solidFill>
                  <a:schemeClr val="bg1"/>
                </a:solidFill>
                <a:latin typeface="Arial" panose="020B0604020202020204" pitchFamily="34" charset="0"/>
                <a:cs typeface="Arial" panose="020B0604020202020204" pitchFamily="34" charset="0"/>
              </a:rPr>
              <a:t> 3:</a:t>
            </a:r>
          </a:p>
          <a:p>
            <a:pPr algn="ctr"/>
            <a:r>
              <a:rPr lang="en-US" sz="2400" b="1" i="1" dirty="0">
                <a:solidFill>
                  <a:schemeClr val="bg1"/>
                </a:solidFill>
                <a:latin typeface="Arial" panose="020B0604020202020204" pitchFamily="34" charset="0"/>
                <a:cs typeface="Arial" panose="020B0604020202020204" pitchFamily="34" charset="0"/>
              </a:rPr>
              <a:t>Zur </a:t>
            </a:r>
            <a:r>
              <a:rPr lang="en-US" sz="2400" b="1" i="1" dirty="0" err="1">
                <a:solidFill>
                  <a:schemeClr val="bg1"/>
                </a:solidFill>
                <a:latin typeface="Arial" panose="020B0604020202020204" pitchFamily="34" charset="0"/>
                <a:cs typeface="Arial" panose="020B0604020202020204" pitchFamily="34" charset="0"/>
              </a:rPr>
              <a:t>Erhebung</a:t>
            </a:r>
            <a:r>
              <a:rPr lang="en-US" sz="2400" b="1" i="1" dirty="0">
                <a:solidFill>
                  <a:schemeClr val="bg1"/>
                </a:solidFill>
                <a:latin typeface="Arial" panose="020B0604020202020204" pitchFamily="34" charset="0"/>
                <a:cs typeface="Arial" panose="020B0604020202020204" pitchFamily="34" charset="0"/>
              </a:rPr>
              <a:t> von </a:t>
            </a:r>
            <a:r>
              <a:rPr lang="en-US" sz="2400" b="1" i="1" dirty="0" err="1">
                <a:solidFill>
                  <a:schemeClr val="bg1"/>
                </a:solidFill>
                <a:latin typeface="Arial" panose="020B0604020202020204" pitchFamily="34" charset="0"/>
                <a:cs typeface="Arial" panose="020B0604020202020204" pitchFamily="34" charset="0"/>
              </a:rPr>
              <a:t>Inhaltswissen</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benötigen</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wir</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valide</a:t>
            </a:r>
            <a:r>
              <a:rPr lang="en-US" sz="2400" b="1" i="1" dirty="0">
                <a:solidFill>
                  <a:schemeClr val="bg1"/>
                </a:solidFill>
                <a:latin typeface="Arial" panose="020B0604020202020204" pitchFamily="34" charset="0"/>
                <a:cs typeface="Arial" panose="020B0604020202020204" pitchFamily="34" charset="0"/>
              </a:rPr>
              <a:t> und reliable </a:t>
            </a:r>
            <a:r>
              <a:rPr lang="en-US" sz="2400" b="1" i="1" dirty="0" err="1">
                <a:solidFill>
                  <a:schemeClr val="bg1"/>
                </a:solidFill>
                <a:latin typeface="Arial" panose="020B0604020202020204" pitchFamily="34" charset="0"/>
                <a:cs typeface="Arial" panose="020B0604020202020204" pitchFamily="34" charset="0"/>
              </a:rPr>
              <a:t>Messinstrumente</a:t>
            </a:r>
            <a:endParaRPr lang="en-US" sz="2400" b="1" i="1" dirty="0">
              <a:solidFill>
                <a:schemeClr val="bg1"/>
              </a:solidFill>
              <a:latin typeface="Arial" panose="020B0604020202020204" pitchFamily="34" charset="0"/>
              <a:cs typeface="Arial" panose="020B0604020202020204" pitchFamily="34" charset="0"/>
            </a:endParaRPr>
          </a:p>
        </p:txBody>
      </p:sp>
      <p:pic>
        <p:nvPicPr>
          <p:cNvPr id="5" name="Grafik 4">
            <a:extLst>
              <a:ext uri="{FF2B5EF4-FFF2-40B4-BE49-F238E27FC236}">
                <a16:creationId xmlns:a16="http://schemas.microsoft.com/office/drawing/2014/main" id="{EA316C92-AF55-C3C0-7890-92B1806B4B21}"/>
              </a:ext>
            </a:extLst>
          </p:cNvPr>
          <p:cNvPicPr>
            <a:picLocks noChangeAspect="1"/>
          </p:cNvPicPr>
          <p:nvPr/>
        </p:nvPicPr>
        <p:blipFill>
          <a:blip r:embed="rId3"/>
          <a:stretch>
            <a:fillRect/>
          </a:stretch>
        </p:blipFill>
        <p:spPr>
          <a:xfrm>
            <a:off x="568041" y="815840"/>
            <a:ext cx="11055918" cy="5226319"/>
          </a:xfrm>
          <a:prstGeom prst="rect">
            <a:avLst/>
          </a:prstGeom>
        </p:spPr>
      </p:pic>
      <p:sp>
        <p:nvSpPr>
          <p:cNvPr id="7" name="Textfeld 6">
            <a:extLst>
              <a:ext uri="{FF2B5EF4-FFF2-40B4-BE49-F238E27FC236}">
                <a16:creationId xmlns:a16="http://schemas.microsoft.com/office/drawing/2014/main" id="{206E18DE-DA99-EEBB-2583-68E4B44681D4}"/>
              </a:ext>
            </a:extLst>
          </p:cNvPr>
          <p:cNvSpPr txBox="1"/>
          <p:nvPr/>
        </p:nvSpPr>
        <p:spPr>
          <a:xfrm>
            <a:off x="1458986" y="6199245"/>
            <a:ext cx="10052451" cy="646331"/>
          </a:xfrm>
          <a:prstGeom prst="rect">
            <a:avLst/>
          </a:prstGeom>
          <a:noFill/>
        </p:spPr>
        <p:txBody>
          <a:bodyPr wrap="square">
            <a:spAutoFit/>
          </a:bodyPr>
          <a:lstStyle/>
          <a:p>
            <a:r>
              <a:rPr lang="en-US" dirty="0">
                <a:solidFill>
                  <a:schemeClr val="bg1"/>
                </a:solidFill>
              </a:rPr>
              <a:t>Edelsbrunner, P. A. (2024). Does Interference Between Intuitive Conceptions and Scientific Concepts Produce Reliable Inter-individual Differences? A Psychometric Analysis. </a:t>
            </a:r>
            <a:r>
              <a:rPr lang="en-US" i="1" dirty="0">
                <a:solidFill>
                  <a:schemeClr val="bg1"/>
                </a:solidFill>
              </a:rPr>
              <a:t>Science &amp; Education</a:t>
            </a:r>
            <a:r>
              <a:rPr lang="en-US" dirty="0">
                <a:solidFill>
                  <a:schemeClr val="bg1"/>
                </a:solidFill>
              </a:rPr>
              <a:t>, 1-18.</a:t>
            </a:r>
            <a:endParaRPr lang="de-CH" dirty="0">
              <a:solidFill>
                <a:schemeClr val="bg1"/>
              </a:solidFill>
            </a:endParaRPr>
          </a:p>
        </p:txBody>
      </p:sp>
      <p:sp>
        <p:nvSpPr>
          <p:cNvPr id="8" name="Textfeld 7">
            <a:extLst>
              <a:ext uri="{FF2B5EF4-FFF2-40B4-BE49-F238E27FC236}">
                <a16:creationId xmlns:a16="http://schemas.microsoft.com/office/drawing/2014/main" id="{9CC7BFC1-B4F4-37CA-E76F-C0BB3AAF7C99}"/>
              </a:ext>
            </a:extLst>
          </p:cNvPr>
          <p:cNvSpPr txBox="1"/>
          <p:nvPr/>
        </p:nvSpPr>
        <p:spPr>
          <a:xfrm>
            <a:off x="119336" y="215069"/>
            <a:ext cx="12072664" cy="461665"/>
          </a:xfrm>
          <a:prstGeom prst="rect">
            <a:avLst/>
          </a:prstGeom>
          <a:noFill/>
        </p:spPr>
        <p:txBody>
          <a:bodyPr wrap="square">
            <a:spAutoFit/>
          </a:bodyPr>
          <a:lstStyle/>
          <a:p>
            <a:r>
              <a:rPr lang="en-US" sz="2400" dirty="0" err="1">
                <a:solidFill>
                  <a:schemeClr val="bg1"/>
                </a:solidFill>
              </a:rPr>
              <a:t>Varianz</a:t>
            </a:r>
            <a:r>
              <a:rPr lang="en-US" sz="2400" dirty="0">
                <a:solidFill>
                  <a:schemeClr val="bg1"/>
                </a:solidFill>
              </a:rPr>
              <a:t> </a:t>
            </a:r>
            <a:r>
              <a:rPr lang="en-US" sz="2400" dirty="0" err="1">
                <a:solidFill>
                  <a:schemeClr val="bg1"/>
                </a:solidFill>
              </a:rPr>
              <a:t>im</a:t>
            </a:r>
            <a:r>
              <a:rPr lang="en-US" sz="2400" dirty="0">
                <a:solidFill>
                  <a:schemeClr val="bg1"/>
                </a:solidFill>
              </a:rPr>
              <a:t> Shtulman-Task </a:t>
            </a:r>
            <a:r>
              <a:rPr lang="en-US" sz="2400" dirty="0" err="1">
                <a:solidFill>
                  <a:schemeClr val="bg1"/>
                </a:solidFill>
              </a:rPr>
              <a:t>ist</a:t>
            </a:r>
            <a:r>
              <a:rPr lang="en-US" sz="2400" dirty="0">
                <a:solidFill>
                  <a:schemeClr val="bg1"/>
                </a:solidFill>
              </a:rPr>
              <a:t> </a:t>
            </a:r>
            <a:r>
              <a:rPr lang="en-US" sz="2400" i="1" dirty="0" err="1">
                <a:solidFill>
                  <a:schemeClr val="bg1"/>
                </a:solidFill>
              </a:rPr>
              <a:t>themenspezifisch</a:t>
            </a:r>
            <a:r>
              <a:rPr lang="en-US" sz="2400" dirty="0">
                <a:solidFill>
                  <a:schemeClr val="bg1"/>
                </a:solidFill>
              </a:rPr>
              <a:t>. Expertise, </a:t>
            </a:r>
            <a:r>
              <a:rPr lang="en-US" sz="2400" dirty="0" err="1">
                <a:solidFill>
                  <a:schemeClr val="bg1"/>
                </a:solidFill>
              </a:rPr>
              <a:t>nicht</a:t>
            </a:r>
            <a:r>
              <a:rPr lang="en-US" sz="2400" dirty="0">
                <a:solidFill>
                  <a:schemeClr val="bg1"/>
                </a:solidFill>
              </a:rPr>
              <a:t> Inhibition, </a:t>
            </a:r>
            <a:r>
              <a:rPr lang="en-US" sz="2400" dirty="0" err="1">
                <a:solidFill>
                  <a:schemeClr val="bg1"/>
                </a:solidFill>
              </a:rPr>
              <a:t>ist</a:t>
            </a:r>
            <a:r>
              <a:rPr lang="en-US" sz="2400" dirty="0">
                <a:solidFill>
                  <a:schemeClr val="bg1"/>
                </a:solidFill>
              </a:rPr>
              <a:t> </a:t>
            </a:r>
            <a:r>
              <a:rPr lang="en-US" sz="2400" dirty="0" err="1">
                <a:solidFill>
                  <a:schemeClr val="bg1"/>
                </a:solidFill>
              </a:rPr>
              <a:t>ausschlaggebend</a:t>
            </a:r>
            <a:r>
              <a:rPr lang="en-US" sz="2400" dirty="0">
                <a:solidFill>
                  <a:schemeClr val="bg1"/>
                </a:solidFill>
              </a:rPr>
              <a:t>.</a:t>
            </a:r>
            <a:endParaRPr lang="de-CH" sz="2400" dirty="0">
              <a:solidFill>
                <a:schemeClr val="bg1"/>
              </a:solidFill>
            </a:endParaRPr>
          </a:p>
        </p:txBody>
      </p:sp>
      <p:sp>
        <p:nvSpPr>
          <p:cNvPr id="9" name="Rechteck 8">
            <a:extLst>
              <a:ext uri="{FF2B5EF4-FFF2-40B4-BE49-F238E27FC236}">
                <a16:creationId xmlns:a16="http://schemas.microsoft.com/office/drawing/2014/main" id="{AF8BBBC9-2128-293F-1AE3-25839514D425}"/>
              </a:ext>
            </a:extLst>
          </p:cNvPr>
          <p:cNvSpPr/>
          <p:nvPr/>
        </p:nvSpPr>
        <p:spPr>
          <a:xfrm>
            <a:off x="6012337" y="3533408"/>
            <a:ext cx="5527959" cy="2397135"/>
          </a:xfrm>
          <a:prstGeom prst="rect">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lide Number Placeholder 5">
            <a:extLst>
              <a:ext uri="{FF2B5EF4-FFF2-40B4-BE49-F238E27FC236}">
                <a16:creationId xmlns:a16="http://schemas.microsoft.com/office/drawing/2014/main" id="{0D6E3F7D-8ED1-67E2-9B0B-F48692863C3A}"/>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16</a:t>
            </a:fld>
            <a:endParaRPr lang="de-CH" dirty="0"/>
          </a:p>
        </p:txBody>
      </p:sp>
    </p:spTree>
    <p:extLst>
      <p:ext uri="{BB962C8B-B14F-4D97-AF65-F5344CB8AC3E}">
        <p14:creationId xmlns:p14="http://schemas.microsoft.com/office/powerpoint/2010/main" val="303248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102" y="71882"/>
            <a:ext cx="5029210" cy="3200407"/>
          </a:xfrm>
          <a:prstGeom prst="rect">
            <a:avLst/>
          </a:prstGeom>
        </p:spPr>
      </p:pic>
      <p:sp>
        <p:nvSpPr>
          <p:cNvPr id="2" name="Titel 1"/>
          <p:cNvSpPr>
            <a:spLocks noGrp="1"/>
          </p:cNvSpPr>
          <p:nvPr>
            <p:ph type="title"/>
          </p:nvPr>
        </p:nvSpPr>
        <p:spPr>
          <a:xfrm>
            <a:off x="5447933" y="-23018"/>
            <a:ext cx="6744067" cy="3295308"/>
          </a:xfrm>
          <a:ln>
            <a:solidFill>
              <a:schemeClr val="tx1"/>
            </a:solidFill>
          </a:ln>
        </p:spPr>
        <p:txBody>
          <a:bodyPr>
            <a:normAutofit fontScale="90000"/>
          </a:body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cxnSp>
        <p:nvCxnSpPr>
          <p:cNvPr id="6" name="Gerader Verbinder 5"/>
          <p:cNvCxnSpPr/>
          <p:nvPr/>
        </p:nvCxnSpPr>
        <p:spPr>
          <a:xfrm>
            <a:off x="8524755" y="-254513"/>
            <a:ext cx="0" cy="231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flipV="1">
            <a:off x="6096000" y="4091781"/>
            <a:ext cx="0" cy="2766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6566702" y="616211"/>
            <a:ext cx="267252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α = .847, CI90 [.817; .871]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PI90[.350; .964]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Rechteck 22"/>
              <p:cNvSpPr/>
              <p:nvPr/>
            </p:nvSpPr>
            <p:spPr>
              <a:xfrm>
                <a:off x="6566702" y="1281337"/>
                <a:ext cx="2911759" cy="3907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bar>
                          <m:barPr>
                            <m:pos m:val="top"/>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bar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e>
                        </m:ba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𝑒𝑥𝑝</m:t>
                        </m:r>
                      </m:sub>
                    </m:sSub>
                  </m:oMath>
                </a14:m>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 .216, CI90[.183; .252]</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23" name="Rechteck 22"/>
              <p:cNvSpPr>
                <a:spLocks noRot="1" noChangeAspect="1" noMove="1" noResize="1" noEditPoints="1" noAdjustHandles="1" noChangeArrowheads="1" noChangeShapeType="1" noTextEdit="1"/>
              </p:cNvSpPr>
              <p:nvPr/>
            </p:nvSpPr>
            <p:spPr>
              <a:xfrm>
                <a:off x="6566702" y="1281337"/>
                <a:ext cx="2911759" cy="390748"/>
              </a:xfrm>
              <a:prstGeom prst="rect">
                <a:avLst/>
              </a:prstGeom>
              <a:blipFill>
                <a:blip r:embed="rId4"/>
                <a:stretch>
                  <a:fillRect t="-7813" r="-1046" b="-18750"/>
                </a:stretch>
              </a:blipFill>
            </p:spPr>
            <p:txBody>
              <a:bodyPr/>
              <a:lstStyle/>
              <a:p>
                <a:r>
                  <a:rPr lang="de-CH">
                    <a:noFill/>
                  </a:rPr>
                  <a:t> </a:t>
                </a:r>
              </a:p>
            </p:txBody>
          </p:sp>
        </mc:Fallback>
      </mc:AlternateContent>
      <p:pic>
        <p:nvPicPr>
          <p:cNvPr id="3" name="Grafik 2">
            <a:extLst>
              <a:ext uri="{FF2B5EF4-FFF2-40B4-BE49-F238E27FC236}">
                <a16:creationId xmlns:a16="http://schemas.microsoft.com/office/drawing/2014/main" id="{449D5460-AD2E-F55D-88E7-43A6017A44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72" y="3041099"/>
            <a:ext cx="5943612" cy="3429007"/>
          </a:xfrm>
          <a:prstGeom prst="rect">
            <a:avLst/>
          </a:prstGeom>
        </p:spPr>
      </p:pic>
      <p:sp>
        <p:nvSpPr>
          <p:cNvPr id="8" name="Titel 1">
            <a:extLst>
              <a:ext uri="{FF2B5EF4-FFF2-40B4-BE49-F238E27FC236}">
                <a16:creationId xmlns:a16="http://schemas.microsoft.com/office/drawing/2014/main" id="{92EB24E8-FB6F-318F-40C2-54945E68978B}"/>
              </a:ext>
            </a:extLst>
          </p:cNvPr>
          <p:cNvSpPr txBox="1">
            <a:spLocks/>
          </p:cNvSpPr>
          <p:nvPr/>
        </p:nvSpPr>
        <p:spPr>
          <a:xfrm>
            <a:off x="1" y="3041099"/>
            <a:ext cx="6600056" cy="380126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sp>
        <p:nvSpPr>
          <p:cNvPr id="13" name="Titel 1">
            <a:extLst>
              <a:ext uri="{FF2B5EF4-FFF2-40B4-BE49-F238E27FC236}">
                <a16:creationId xmlns:a16="http://schemas.microsoft.com/office/drawing/2014/main" id="{67F72639-63F3-CB1D-91A5-622AF0E6C275}"/>
              </a:ext>
            </a:extLst>
          </p:cNvPr>
          <p:cNvSpPr txBox="1">
            <a:spLocks/>
          </p:cNvSpPr>
          <p:nvPr/>
        </p:nvSpPr>
        <p:spPr>
          <a:xfrm>
            <a:off x="7392144" y="4501166"/>
            <a:ext cx="4320480" cy="1196160"/>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de-CH" sz="2400" i="1"/>
              <a:t>N</a:t>
            </a:r>
            <a:r>
              <a:rPr lang="en-US" sz="2400"/>
              <a:t> = 285 Cronbach's Alphas aus </a:t>
            </a:r>
            <a:r>
              <a:rPr lang="en-US" sz="2400" i="1"/>
              <a:t>J</a:t>
            </a:r>
            <a:r>
              <a:rPr lang="en-US" sz="2400"/>
              <a:t> = 55 Stichproben</a:t>
            </a:r>
            <a:endParaRPr lang="en-US" sz="2400" dirty="0"/>
          </a:p>
        </p:txBody>
      </p:sp>
      <p:sp>
        <p:nvSpPr>
          <p:cNvPr id="14" name="Titel 1">
            <a:extLst>
              <a:ext uri="{FF2B5EF4-FFF2-40B4-BE49-F238E27FC236}">
                <a16:creationId xmlns:a16="http://schemas.microsoft.com/office/drawing/2014/main" id="{421BF7BD-16D2-F5F1-1579-39E5A5ADC841}"/>
              </a:ext>
            </a:extLst>
          </p:cNvPr>
          <p:cNvSpPr txBox="1">
            <a:spLocks/>
          </p:cNvSpPr>
          <p:nvPr/>
        </p:nvSpPr>
        <p:spPr>
          <a:xfrm>
            <a:off x="591138" y="878631"/>
            <a:ext cx="4320480" cy="1196160"/>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r>
              <a:rPr lang="de-CH" sz="2400" i="1" dirty="0"/>
              <a:t>Alpha/Omega muss höher als .60/.70/.80 sein?</a:t>
            </a:r>
          </a:p>
          <a:p>
            <a:r>
              <a:rPr lang="de-CH" sz="1800" dirty="0"/>
              <a:t>Taber, 2018</a:t>
            </a:r>
            <a:endParaRPr lang="en-US" sz="1800" dirty="0"/>
          </a:p>
        </p:txBody>
      </p:sp>
      <p:sp>
        <p:nvSpPr>
          <p:cNvPr id="10" name="Textfeld 9">
            <a:extLst>
              <a:ext uri="{FF2B5EF4-FFF2-40B4-BE49-F238E27FC236}">
                <a16:creationId xmlns:a16="http://schemas.microsoft.com/office/drawing/2014/main" id="{E681F9B2-EC56-3839-F570-DA949DCCC03A}"/>
              </a:ext>
            </a:extLst>
          </p:cNvPr>
          <p:cNvSpPr txBox="1"/>
          <p:nvPr/>
        </p:nvSpPr>
        <p:spPr>
          <a:xfrm>
            <a:off x="6816080" y="5922739"/>
            <a:ext cx="5040560" cy="830997"/>
          </a:xfrm>
          <a:prstGeom prst="rect">
            <a:avLst/>
          </a:prstGeom>
          <a:noFill/>
        </p:spPr>
        <p:txBody>
          <a:bodyPr wrap="square">
            <a:spAutoFit/>
          </a:bodyPr>
          <a:lstStyle/>
          <a:p>
            <a:r>
              <a:rPr lang="en-US" sz="1200" b="0" i="0" dirty="0">
                <a:solidFill>
                  <a:srgbClr val="222222"/>
                </a:solidFill>
                <a:effectLst/>
                <a:latin typeface="Arial" panose="020B0604020202020204" pitchFamily="34" charset="0"/>
              </a:rPr>
              <a:t>Edelsbrunner, P. A., Simonsmeier, B. A., &amp; Schneider, M. (2025). The Cronbach’s Alpha of Domain-Specific Knowledge Tests Before and After Learning: A Meta-Analysis of Published Studies. </a:t>
            </a:r>
            <a:r>
              <a:rPr lang="en-US" sz="1200" b="0" i="1" dirty="0">
                <a:solidFill>
                  <a:srgbClr val="222222"/>
                </a:solidFill>
                <a:effectLst/>
                <a:latin typeface="Arial" panose="020B0604020202020204" pitchFamily="34" charset="0"/>
              </a:rPr>
              <a:t>Educational Psychology Review</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37</a:t>
            </a:r>
            <a:r>
              <a:rPr lang="en-US" sz="1200" b="0" i="0" dirty="0">
                <a:solidFill>
                  <a:srgbClr val="222222"/>
                </a:solidFill>
                <a:effectLst/>
                <a:latin typeface="Arial" panose="020B0604020202020204" pitchFamily="34" charset="0"/>
              </a:rPr>
              <a:t>(1), 1-43.</a:t>
            </a:r>
            <a:endParaRPr lang="de-CH" sz="1200" dirty="0"/>
          </a:p>
        </p:txBody>
      </p:sp>
      <p:sp>
        <p:nvSpPr>
          <p:cNvPr id="12" name="Textfeld 11">
            <a:extLst>
              <a:ext uri="{FF2B5EF4-FFF2-40B4-BE49-F238E27FC236}">
                <a16:creationId xmlns:a16="http://schemas.microsoft.com/office/drawing/2014/main" id="{DDC3DCE0-7CD9-7850-A642-2BC803427ADF}"/>
              </a:ext>
            </a:extLst>
          </p:cNvPr>
          <p:cNvSpPr txBox="1"/>
          <p:nvPr/>
        </p:nvSpPr>
        <p:spPr>
          <a:xfrm>
            <a:off x="6816080" y="3556129"/>
            <a:ext cx="5223532" cy="646331"/>
          </a:xfrm>
          <a:prstGeom prst="rect">
            <a:avLst/>
          </a:prstGeom>
          <a:noFill/>
        </p:spPr>
        <p:txBody>
          <a:bodyPr wrap="square">
            <a:spAutoFit/>
          </a:bodyPr>
          <a:lstStyle/>
          <a:p>
            <a:r>
              <a:rPr lang="de-CH" dirty="0"/>
              <a:t>Inhaltswissen ist ein mehrdimensionales, heterogenes Konstrukt (Linn, 2002; Taber, 2018)</a:t>
            </a:r>
          </a:p>
        </p:txBody>
      </p:sp>
      <p:sp>
        <p:nvSpPr>
          <p:cNvPr id="15" name="Slide Number Placeholder 5">
            <a:extLst>
              <a:ext uri="{FF2B5EF4-FFF2-40B4-BE49-F238E27FC236}">
                <a16:creationId xmlns:a16="http://schemas.microsoft.com/office/drawing/2014/main" id="{E925FDB4-D6A4-B015-BE1E-92B36B9BE49D}"/>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17</a:t>
            </a:fld>
            <a:endParaRPr lang="de-CH" dirty="0"/>
          </a:p>
        </p:txBody>
      </p:sp>
    </p:spTree>
    <p:extLst>
      <p:ext uri="{BB962C8B-B14F-4D97-AF65-F5344CB8AC3E}">
        <p14:creationId xmlns:p14="http://schemas.microsoft.com/office/powerpoint/2010/main" val="180747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C9A65-639D-6DD0-3A9C-514D83BFE326}"/>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F845C30A-F18B-EC15-E7EC-2D8F304805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102" y="71882"/>
            <a:ext cx="5029210" cy="3200407"/>
          </a:xfrm>
          <a:prstGeom prst="rect">
            <a:avLst/>
          </a:prstGeom>
        </p:spPr>
      </p:pic>
      <p:sp>
        <p:nvSpPr>
          <p:cNvPr id="2" name="Titel 1">
            <a:extLst>
              <a:ext uri="{FF2B5EF4-FFF2-40B4-BE49-F238E27FC236}">
                <a16:creationId xmlns:a16="http://schemas.microsoft.com/office/drawing/2014/main" id="{20DDF184-004B-5605-BFFE-CE58F89AE3E1}"/>
              </a:ext>
            </a:extLst>
          </p:cNvPr>
          <p:cNvSpPr>
            <a:spLocks noGrp="1"/>
          </p:cNvSpPr>
          <p:nvPr>
            <p:ph type="title"/>
          </p:nvPr>
        </p:nvSpPr>
        <p:spPr>
          <a:xfrm>
            <a:off x="5447933" y="-23018"/>
            <a:ext cx="6744067" cy="3295308"/>
          </a:xfrm>
          <a:ln>
            <a:solidFill>
              <a:schemeClr val="tx1"/>
            </a:solidFill>
          </a:ln>
        </p:spPr>
        <p:txBody>
          <a:bodyPr>
            <a:normAutofit fontScale="90000"/>
          </a:body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cxnSp>
        <p:nvCxnSpPr>
          <p:cNvPr id="6" name="Gerader Verbinder 5">
            <a:extLst>
              <a:ext uri="{FF2B5EF4-FFF2-40B4-BE49-F238E27FC236}">
                <a16:creationId xmlns:a16="http://schemas.microsoft.com/office/drawing/2014/main" id="{EBEB705C-653A-7EE0-F7F2-FAD375279345}"/>
              </a:ext>
            </a:extLst>
          </p:cNvPr>
          <p:cNvCxnSpPr/>
          <p:nvPr/>
        </p:nvCxnSpPr>
        <p:spPr>
          <a:xfrm>
            <a:off x="8524755" y="-254513"/>
            <a:ext cx="0" cy="231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4493F449-D915-52ED-7FBA-A611EE4008B9}"/>
              </a:ext>
            </a:extLst>
          </p:cNvPr>
          <p:cNvCxnSpPr/>
          <p:nvPr/>
        </p:nvCxnSpPr>
        <p:spPr>
          <a:xfrm flipV="1">
            <a:off x="6096000" y="4091781"/>
            <a:ext cx="0" cy="2766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2D0BE73C-570B-1D3F-B951-66DEA94780BF}"/>
              </a:ext>
            </a:extLst>
          </p:cNvPr>
          <p:cNvSpPr/>
          <p:nvPr/>
        </p:nvSpPr>
        <p:spPr>
          <a:xfrm>
            <a:off x="6566702" y="616211"/>
            <a:ext cx="267252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α = .847, CI90 [.817; .871]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PI90[.350; .964]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6DB8ED69-980D-12FE-576D-8ADD94FF632D}"/>
                  </a:ext>
                </a:extLst>
              </p:cNvPr>
              <p:cNvSpPr/>
              <p:nvPr/>
            </p:nvSpPr>
            <p:spPr>
              <a:xfrm>
                <a:off x="6566702" y="1281337"/>
                <a:ext cx="2911759" cy="3907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bar>
                          <m:barPr>
                            <m:pos m:val="top"/>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bar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e>
                        </m:ba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𝑒𝑥𝑝</m:t>
                        </m:r>
                      </m:sub>
                    </m:sSub>
                  </m:oMath>
                </a14:m>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 .216, CI90[.183; .252]</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23" name="Rechteck 22">
                <a:extLst>
                  <a:ext uri="{FF2B5EF4-FFF2-40B4-BE49-F238E27FC236}">
                    <a16:creationId xmlns:a16="http://schemas.microsoft.com/office/drawing/2014/main" id="{6DB8ED69-980D-12FE-576D-8ADD94FF632D}"/>
                  </a:ext>
                </a:extLst>
              </p:cNvPr>
              <p:cNvSpPr>
                <a:spLocks noRot="1" noChangeAspect="1" noMove="1" noResize="1" noEditPoints="1" noAdjustHandles="1" noChangeArrowheads="1" noChangeShapeType="1" noTextEdit="1"/>
              </p:cNvSpPr>
              <p:nvPr/>
            </p:nvSpPr>
            <p:spPr>
              <a:xfrm>
                <a:off x="6566702" y="1281337"/>
                <a:ext cx="2911759" cy="390748"/>
              </a:xfrm>
              <a:prstGeom prst="rect">
                <a:avLst/>
              </a:prstGeom>
              <a:blipFill>
                <a:blip r:embed="rId4"/>
                <a:stretch>
                  <a:fillRect t="-7813" r="-1046" b="-18750"/>
                </a:stretch>
              </a:blipFill>
            </p:spPr>
            <p:txBody>
              <a:bodyPr/>
              <a:lstStyle/>
              <a:p>
                <a:r>
                  <a:rPr lang="de-CH">
                    <a:noFill/>
                  </a:rPr>
                  <a:t> </a:t>
                </a:r>
              </a:p>
            </p:txBody>
          </p:sp>
        </mc:Fallback>
      </mc:AlternateContent>
      <p:pic>
        <p:nvPicPr>
          <p:cNvPr id="3" name="Grafik 2">
            <a:extLst>
              <a:ext uri="{FF2B5EF4-FFF2-40B4-BE49-F238E27FC236}">
                <a16:creationId xmlns:a16="http://schemas.microsoft.com/office/drawing/2014/main" id="{D44E9EC1-8BBF-0F0B-A3FA-0C613FEBBE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72" y="3041099"/>
            <a:ext cx="5943612" cy="3429007"/>
          </a:xfrm>
          <a:prstGeom prst="rect">
            <a:avLst/>
          </a:prstGeom>
        </p:spPr>
      </p:pic>
      <p:sp>
        <p:nvSpPr>
          <p:cNvPr id="8" name="Titel 1">
            <a:extLst>
              <a:ext uri="{FF2B5EF4-FFF2-40B4-BE49-F238E27FC236}">
                <a16:creationId xmlns:a16="http://schemas.microsoft.com/office/drawing/2014/main" id="{5D470524-95D4-62A1-1F18-D8FCBF284F79}"/>
              </a:ext>
            </a:extLst>
          </p:cNvPr>
          <p:cNvSpPr txBox="1">
            <a:spLocks/>
          </p:cNvSpPr>
          <p:nvPr/>
        </p:nvSpPr>
        <p:spPr>
          <a:xfrm>
            <a:off x="1" y="3041099"/>
            <a:ext cx="6600056" cy="380126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sp>
        <p:nvSpPr>
          <p:cNvPr id="16" name="Textfeld 15">
            <a:extLst>
              <a:ext uri="{FF2B5EF4-FFF2-40B4-BE49-F238E27FC236}">
                <a16:creationId xmlns:a16="http://schemas.microsoft.com/office/drawing/2014/main" id="{775A73E9-B3C1-91E5-310A-6AA26D6A7B04}"/>
              </a:ext>
            </a:extLst>
          </p:cNvPr>
          <p:cNvSpPr txBox="1"/>
          <p:nvPr/>
        </p:nvSpPr>
        <p:spPr>
          <a:xfrm>
            <a:off x="8904312" y="3732829"/>
            <a:ext cx="1872208" cy="646331"/>
          </a:xfrm>
          <a:prstGeom prst="rect">
            <a:avLst/>
          </a:prstGeom>
          <a:noFill/>
        </p:spPr>
        <p:txBody>
          <a:bodyPr wrap="square" rtlCol="0">
            <a:spAutoFit/>
          </a:bodyPr>
          <a:lstStyle/>
          <a:p>
            <a:r>
              <a:rPr lang="de-CH" b="1" dirty="0"/>
              <a:t>Moderatoren</a:t>
            </a:r>
          </a:p>
          <a:p>
            <a:endParaRPr lang="de-CH" dirty="0"/>
          </a:p>
        </p:txBody>
      </p:sp>
      <p:sp>
        <p:nvSpPr>
          <p:cNvPr id="13" name="Textfeld 12">
            <a:extLst>
              <a:ext uri="{FF2B5EF4-FFF2-40B4-BE49-F238E27FC236}">
                <a16:creationId xmlns:a16="http://schemas.microsoft.com/office/drawing/2014/main" id="{7CD6B4F8-3B08-EA2D-5CD0-21306ABDA20D}"/>
              </a:ext>
            </a:extLst>
          </p:cNvPr>
          <p:cNvSpPr txBox="1"/>
          <p:nvPr/>
        </p:nvSpPr>
        <p:spPr>
          <a:xfrm>
            <a:off x="1732527" y="431545"/>
            <a:ext cx="3506822" cy="369332"/>
          </a:xfrm>
          <a:prstGeom prst="rect">
            <a:avLst/>
          </a:prstGeom>
          <a:noFill/>
        </p:spPr>
        <p:txBody>
          <a:bodyPr wrap="square" rtlCol="0">
            <a:spAutoFit/>
          </a:bodyPr>
          <a:lstStyle/>
          <a:p>
            <a:r>
              <a:rPr lang="de-CH" i="1" dirty="0"/>
              <a:t>Hohes meta-analytisches Alpha</a:t>
            </a:r>
          </a:p>
        </p:txBody>
      </p:sp>
      <p:sp>
        <p:nvSpPr>
          <p:cNvPr id="4" name="Textfeld 3">
            <a:extLst>
              <a:ext uri="{FF2B5EF4-FFF2-40B4-BE49-F238E27FC236}">
                <a16:creationId xmlns:a16="http://schemas.microsoft.com/office/drawing/2014/main" id="{92DBB152-067E-D2FA-33C7-1D6C7146A785}"/>
              </a:ext>
            </a:extLst>
          </p:cNvPr>
          <p:cNvSpPr txBox="1"/>
          <p:nvPr/>
        </p:nvSpPr>
        <p:spPr>
          <a:xfrm>
            <a:off x="1774867" y="883465"/>
            <a:ext cx="3506822" cy="369332"/>
          </a:xfrm>
          <a:prstGeom prst="rect">
            <a:avLst/>
          </a:prstGeom>
          <a:noFill/>
        </p:spPr>
        <p:txBody>
          <a:bodyPr wrap="square" rtlCol="0">
            <a:spAutoFit/>
          </a:bodyPr>
          <a:lstStyle/>
          <a:p>
            <a:r>
              <a:rPr lang="de-CH" i="1" dirty="0"/>
              <a:t>Breites Vorhersageintervall</a:t>
            </a:r>
          </a:p>
        </p:txBody>
      </p:sp>
      <p:sp>
        <p:nvSpPr>
          <p:cNvPr id="10" name="Textfeld 9">
            <a:extLst>
              <a:ext uri="{FF2B5EF4-FFF2-40B4-BE49-F238E27FC236}">
                <a16:creationId xmlns:a16="http://schemas.microsoft.com/office/drawing/2014/main" id="{78B1FF08-EEA1-A2A6-B7A4-61589598C51E}"/>
              </a:ext>
            </a:extLst>
          </p:cNvPr>
          <p:cNvSpPr txBox="1"/>
          <p:nvPr/>
        </p:nvSpPr>
        <p:spPr>
          <a:xfrm>
            <a:off x="1487488" y="1294120"/>
            <a:ext cx="3834301" cy="369332"/>
          </a:xfrm>
          <a:prstGeom prst="rect">
            <a:avLst/>
          </a:prstGeom>
          <a:noFill/>
        </p:spPr>
        <p:txBody>
          <a:bodyPr wrap="square" rtlCol="0">
            <a:spAutoFit/>
          </a:bodyPr>
          <a:lstStyle/>
          <a:p>
            <a:r>
              <a:rPr lang="de-CH" i="1" dirty="0"/>
              <a:t>Moderate implizierte </a:t>
            </a:r>
            <a:r>
              <a:rPr lang="de-CH" i="1" dirty="0" err="1"/>
              <a:t>Itemkorrelation</a:t>
            </a:r>
            <a:endParaRPr lang="de-CH" i="1" dirty="0"/>
          </a:p>
        </p:txBody>
      </p:sp>
      <p:cxnSp>
        <p:nvCxnSpPr>
          <p:cNvPr id="15" name="Gerade Verbindung mit Pfeil 14">
            <a:extLst>
              <a:ext uri="{FF2B5EF4-FFF2-40B4-BE49-F238E27FC236}">
                <a16:creationId xmlns:a16="http://schemas.microsoft.com/office/drawing/2014/main" id="{796E746C-ECA1-A117-0FB8-5C37CA4F6578}"/>
              </a:ext>
            </a:extLst>
          </p:cNvPr>
          <p:cNvCxnSpPr/>
          <p:nvPr/>
        </p:nvCxnSpPr>
        <p:spPr>
          <a:xfrm>
            <a:off x="5087888" y="616211"/>
            <a:ext cx="1512169" cy="18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F8FB35A8-48CE-FFE5-8956-737706DCD7C4}"/>
              </a:ext>
            </a:extLst>
          </p:cNvPr>
          <p:cNvCxnSpPr>
            <a:cxnSpLocks/>
          </p:cNvCxnSpPr>
          <p:nvPr/>
        </p:nvCxnSpPr>
        <p:spPr>
          <a:xfrm>
            <a:off x="4835862" y="1068131"/>
            <a:ext cx="1764195" cy="97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Gerade Verbindung mit Pfeil 24">
            <a:extLst>
              <a:ext uri="{FF2B5EF4-FFF2-40B4-BE49-F238E27FC236}">
                <a16:creationId xmlns:a16="http://schemas.microsoft.com/office/drawing/2014/main" id="{F88084AF-D145-12F4-1FCB-4F993D66496E}"/>
              </a:ext>
            </a:extLst>
          </p:cNvPr>
          <p:cNvCxnSpPr>
            <a:cxnSpLocks/>
            <a:stCxn id="10" idx="3"/>
          </p:cNvCxnSpPr>
          <p:nvPr/>
        </p:nvCxnSpPr>
        <p:spPr>
          <a:xfrm flipV="1">
            <a:off x="5321789" y="1462918"/>
            <a:ext cx="1270860" cy="15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feld 28">
            <a:extLst>
              <a:ext uri="{FF2B5EF4-FFF2-40B4-BE49-F238E27FC236}">
                <a16:creationId xmlns:a16="http://schemas.microsoft.com/office/drawing/2014/main" id="{A5015F1D-EAB3-954E-045F-51F5855C7017}"/>
              </a:ext>
            </a:extLst>
          </p:cNvPr>
          <p:cNvSpPr txBox="1"/>
          <p:nvPr/>
        </p:nvSpPr>
        <p:spPr>
          <a:xfrm>
            <a:off x="854681" y="2482373"/>
            <a:ext cx="4608512" cy="369332"/>
          </a:xfrm>
          <a:prstGeom prst="rect">
            <a:avLst/>
          </a:prstGeom>
          <a:noFill/>
        </p:spPr>
        <p:txBody>
          <a:bodyPr wrap="square" rtlCol="0">
            <a:spAutoFit/>
          </a:bodyPr>
          <a:lstStyle/>
          <a:p>
            <a:r>
              <a:rPr lang="de-CH" i="1" dirty="0"/>
              <a:t>Zu viele kurze Tests mit hohen Alphas</a:t>
            </a:r>
          </a:p>
        </p:txBody>
      </p:sp>
      <p:cxnSp>
        <p:nvCxnSpPr>
          <p:cNvPr id="30" name="Gerade Verbindung mit Pfeil 29">
            <a:extLst>
              <a:ext uri="{FF2B5EF4-FFF2-40B4-BE49-F238E27FC236}">
                <a16:creationId xmlns:a16="http://schemas.microsoft.com/office/drawing/2014/main" id="{04D80A3D-82B3-57D8-1822-FB6F11629F1D}"/>
              </a:ext>
            </a:extLst>
          </p:cNvPr>
          <p:cNvCxnSpPr>
            <a:cxnSpLocks/>
          </p:cNvCxnSpPr>
          <p:nvPr/>
        </p:nvCxnSpPr>
        <p:spPr>
          <a:xfrm flipH="1">
            <a:off x="1774867" y="2847800"/>
            <a:ext cx="1029125" cy="581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4C0BD131-77B3-BE91-4535-997191955DBD}"/>
              </a:ext>
            </a:extLst>
          </p:cNvPr>
          <p:cNvCxnSpPr>
            <a:cxnSpLocks/>
          </p:cNvCxnSpPr>
          <p:nvPr/>
        </p:nvCxnSpPr>
        <p:spPr>
          <a:xfrm>
            <a:off x="7354225" y="5301208"/>
            <a:ext cx="42484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47" name="Textfeld 46">
            <a:extLst>
              <a:ext uri="{FF2B5EF4-FFF2-40B4-BE49-F238E27FC236}">
                <a16:creationId xmlns:a16="http://schemas.microsoft.com/office/drawing/2014/main" id="{AC26CFB2-3B10-1DC8-C81D-6240E3255281}"/>
              </a:ext>
            </a:extLst>
          </p:cNvPr>
          <p:cNvSpPr txBox="1"/>
          <p:nvPr/>
        </p:nvSpPr>
        <p:spPr>
          <a:xfrm>
            <a:off x="7032104" y="5013176"/>
            <a:ext cx="432048" cy="523220"/>
          </a:xfrm>
          <a:prstGeom prst="rect">
            <a:avLst/>
          </a:prstGeom>
          <a:noFill/>
        </p:spPr>
        <p:txBody>
          <a:bodyPr wrap="square" rtlCol="0">
            <a:spAutoFit/>
          </a:bodyPr>
          <a:lstStyle/>
          <a:p>
            <a:r>
              <a:rPr lang="de-CH" sz="2800" dirty="0"/>
              <a:t>-</a:t>
            </a:r>
          </a:p>
        </p:txBody>
      </p:sp>
      <p:sp>
        <p:nvSpPr>
          <p:cNvPr id="49" name="Textfeld 48">
            <a:extLst>
              <a:ext uri="{FF2B5EF4-FFF2-40B4-BE49-F238E27FC236}">
                <a16:creationId xmlns:a16="http://schemas.microsoft.com/office/drawing/2014/main" id="{DB583005-73C1-0F4A-A3E6-75601ACD4659}"/>
              </a:ext>
            </a:extLst>
          </p:cNvPr>
          <p:cNvSpPr txBox="1"/>
          <p:nvPr/>
        </p:nvSpPr>
        <p:spPr>
          <a:xfrm>
            <a:off x="11667437" y="5039598"/>
            <a:ext cx="432048" cy="523220"/>
          </a:xfrm>
          <a:prstGeom prst="rect">
            <a:avLst/>
          </a:prstGeom>
          <a:noFill/>
        </p:spPr>
        <p:txBody>
          <a:bodyPr wrap="square" rtlCol="0">
            <a:spAutoFit/>
          </a:bodyPr>
          <a:lstStyle/>
          <a:p>
            <a:r>
              <a:rPr lang="de-CH" sz="2800" dirty="0"/>
              <a:t>+</a:t>
            </a:r>
          </a:p>
        </p:txBody>
      </p:sp>
      <p:sp>
        <p:nvSpPr>
          <p:cNvPr id="50" name="Textfeld 49">
            <a:extLst>
              <a:ext uri="{FF2B5EF4-FFF2-40B4-BE49-F238E27FC236}">
                <a16:creationId xmlns:a16="http://schemas.microsoft.com/office/drawing/2014/main" id="{26B3D8F3-D4A6-ED4F-B6E1-39CF445CAE9A}"/>
              </a:ext>
            </a:extLst>
          </p:cNvPr>
          <p:cNvSpPr txBox="1"/>
          <p:nvPr/>
        </p:nvSpPr>
        <p:spPr>
          <a:xfrm>
            <a:off x="7354225" y="5344912"/>
            <a:ext cx="2043046" cy="646331"/>
          </a:xfrm>
          <a:prstGeom prst="rect">
            <a:avLst/>
          </a:prstGeom>
          <a:noFill/>
        </p:spPr>
        <p:txBody>
          <a:bodyPr wrap="square" rtlCol="0">
            <a:spAutoFit/>
          </a:bodyPr>
          <a:lstStyle/>
          <a:p>
            <a:r>
              <a:rPr lang="de-CH" dirty="0"/>
              <a:t>Höheres Alter</a:t>
            </a:r>
          </a:p>
          <a:p>
            <a:endParaRPr lang="de-CH" dirty="0"/>
          </a:p>
        </p:txBody>
      </p:sp>
      <p:sp>
        <p:nvSpPr>
          <p:cNvPr id="51" name="Textfeld 50">
            <a:extLst>
              <a:ext uri="{FF2B5EF4-FFF2-40B4-BE49-F238E27FC236}">
                <a16:creationId xmlns:a16="http://schemas.microsoft.com/office/drawing/2014/main" id="{20063F43-B804-AEA7-0604-ADB039FB0911}"/>
              </a:ext>
            </a:extLst>
          </p:cNvPr>
          <p:cNvSpPr txBox="1"/>
          <p:nvPr/>
        </p:nvSpPr>
        <p:spPr>
          <a:xfrm>
            <a:off x="7354225" y="5680108"/>
            <a:ext cx="2630201" cy="923330"/>
          </a:xfrm>
          <a:prstGeom prst="rect">
            <a:avLst/>
          </a:prstGeom>
          <a:noFill/>
        </p:spPr>
        <p:txBody>
          <a:bodyPr wrap="square" rtlCol="0">
            <a:spAutoFit/>
          </a:bodyPr>
          <a:lstStyle/>
          <a:p>
            <a:r>
              <a:rPr lang="de-CH" dirty="0"/>
              <a:t>Naturwissenschaften</a:t>
            </a:r>
          </a:p>
          <a:p>
            <a:r>
              <a:rPr lang="de-CH" dirty="0"/>
              <a:t>Sozialwissenschaften</a:t>
            </a:r>
          </a:p>
          <a:p>
            <a:endParaRPr lang="de-CH" dirty="0"/>
          </a:p>
        </p:txBody>
      </p:sp>
      <p:sp>
        <p:nvSpPr>
          <p:cNvPr id="52" name="Textfeld 51">
            <a:extLst>
              <a:ext uri="{FF2B5EF4-FFF2-40B4-BE49-F238E27FC236}">
                <a16:creationId xmlns:a16="http://schemas.microsoft.com/office/drawing/2014/main" id="{41CC4BC1-59CB-6C4E-A39E-8A64BE40767E}"/>
              </a:ext>
            </a:extLst>
          </p:cNvPr>
          <p:cNvSpPr txBox="1"/>
          <p:nvPr/>
        </p:nvSpPr>
        <p:spPr>
          <a:xfrm>
            <a:off x="9984426" y="5335417"/>
            <a:ext cx="2630201" cy="1754326"/>
          </a:xfrm>
          <a:prstGeom prst="rect">
            <a:avLst/>
          </a:prstGeom>
          <a:noFill/>
        </p:spPr>
        <p:txBody>
          <a:bodyPr wrap="square" rtlCol="0">
            <a:spAutoFit/>
          </a:bodyPr>
          <a:lstStyle/>
          <a:p>
            <a:r>
              <a:rPr lang="de-CH" dirty="0"/>
              <a:t>Nach Interventionen</a:t>
            </a:r>
          </a:p>
          <a:p>
            <a:r>
              <a:rPr lang="de-CH" dirty="0"/>
              <a:t>Längsschnitt-Entwicklung</a:t>
            </a:r>
          </a:p>
          <a:p>
            <a:r>
              <a:rPr lang="de-CH" dirty="0"/>
              <a:t>Mathematik</a:t>
            </a:r>
          </a:p>
          <a:p>
            <a:r>
              <a:rPr lang="de-CH" dirty="0"/>
              <a:t>Offene Antworten</a:t>
            </a:r>
          </a:p>
          <a:p>
            <a:endParaRPr lang="de-CH" dirty="0"/>
          </a:p>
        </p:txBody>
      </p:sp>
      <p:sp>
        <p:nvSpPr>
          <p:cNvPr id="53" name="Textfeld 52">
            <a:extLst>
              <a:ext uri="{FF2B5EF4-FFF2-40B4-BE49-F238E27FC236}">
                <a16:creationId xmlns:a16="http://schemas.microsoft.com/office/drawing/2014/main" id="{46A95788-0B6E-CA7E-0F90-5311B6526F6F}"/>
              </a:ext>
            </a:extLst>
          </p:cNvPr>
          <p:cNvSpPr txBox="1"/>
          <p:nvPr/>
        </p:nvSpPr>
        <p:spPr>
          <a:xfrm>
            <a:off x="984176" y="-30668"/>
            <a:ext cx="4828358" cy="3693319"/>
          </a:xfrm>
          <a:prstGeom prst="rect">
            <a:avLst/>
          </a:prstGeom>
          <a:noFill/>
        </p:spPr>
        <p:txBody>
          <a:bodyPr wrap="square" rtlCol="0">
            <a:spAutoFit/>
          </a:bodyPr>
          <a:lstStyle/>
          <a:p>
            <a:r>
              <a:rPr lang="de-CH" b="1" dirty="0"/>
              <a:t>Implikationen</a:t>
            </a:r>
          </a:p>
          <a:p>
            <a:endParaRPr lang="de-CH" dirty="0"/>
          </a:p>
          <a:p>
            <a:r>
              <a:rPr lang="de-CH" dirty="0"/>
              <a:t>Bias:</a:t>
            </a:r>
          </a:p>
          <a:p>
            <a:r>
              <a:rPr lang="de-CH" dirty="0"/>
              <a:t>In Konstruktion &amp; Veröffentlichung?</a:t>
            </a:r>
          </a:p>
          <a:p>
            <a:endParaRPr lang="de-CH" dirty="0"/>
          </a:p>
          <a:p>
            <a:r>
              <a:rPr lang="de-CH" dirty="0"/>
              <a:t>Alpha darf hoch oder niedrig sein (PI)</a:t>
            </a:r>
          </a:p>
          <a:p>
            <a:endParaRPr lang="de-CH" dirty="0"/>
          </a:p>
          <a:p>
            <a:r>
              <a:rPr lang="de-CH" dirty="0"/>
              <a:t>Genauere (formale) Theorien benötigt</a:t>
            </a:r>
          </a:p>
          <a:p>
            <a:endParaRPr lang="de-CH" dirty="0"/>
          </a:p>
          <a:p>
            <a:r>
              <a:rPr lang="de-CH" dirty="0"/>
              <a:t>Psychometrie zur </a:t>
            </a:r>
            <a:r>
              <a:rPr lang="de-CH" dirty="0" err="1"/>
              <a:t>Itemvalidierung</a:t>
            </a:r>
            <a:r>
              <a:rPr lang="de-CH" dirty="0"/>
              <a:t> und Vorhersage von Alphas</a:t>
            </a:r>
          </a:p>
          <a:p>
            <a:endParaRPr lang="de-CH" dirty="0"/>
          </a:p>
          <a:p>
            <a:endParaRPr lang="de-CH" dirty="0"/>
          </a:p>
        </p:txBody>
      </p:sp>
      <p:sp>
        <p:nvSpPr>
          <p:cNvPr id="11" name="Slide Number Placeholder 5">
            <a:extLst>
              <a:ext uri="{FF2B5EF4-FFF2-40B4-BE49-F238E27FC236}">
                <a16:creationId xmlns:a16="http://schemas.microsoft.com/office/drawing/2014/main" id="{DCD36D2E-6C27-B95F-62D6-B3CC7871A619}"/>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18</a:t>
            </a:fld>
            <a:endParaRPr lang="de-CH" dirty="0"/>
          </a:p>
        </p:txBody>
      </p:sp>
    </p:spTree>
    <p:extLst>
      <p:ext uri="{BB962C8B-B14F-4D97-AF65-F5344CB8AC3E}">
        <p14:creationId xmlns:p14="http://schemas.microsoft.com/office/powerpoint/2010/main" val="50468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0"/>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3" grpId="1"/>
      <p:bldP spid="4" grpId="0"/>
      <p:bldP spid="4" grpId="1"/>
      <p:bldP spid="10" grpId="0"/>
      <p:bldP spid="10" grpId="1"/>
      <p:bldP spid="29" grpId="0"/>
      <p:bldP spid="29" grpId="1"/>
      <p:bldP spid="47" grpId="0"/>
      <p:bldP spid="49" grpId="0"/>
      <p:bldP spid="50" grpId="0"/>
      <p:bldP spid="51" grpId="0"/>
      <p:bldP spid="52"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B87B-5BC1-648A-5140-8FE4F27EF423}"/>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CF832A5A-8C4F-EA05-5012-215B9A2FE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102" y="71882"/>
            <a:ext cx="5029210" cy="3200407"/>
          </a:xfrm>
          <a:prstGeom prst="rect">
            <a:avLst/>
          </a:prstGeom>
        </p:spPr>
      </p:pic>
      <p:sp>
        <p:nvSpPr>
          <p:cNvPr id="2" name="Titel 1">
            <a:extLst>
              <a:ext uri="{FF2B5EF4-FFF2-40B4-BE49-F238E27FC236}">
                <a16:creationId xmlns:a16="http://schemas.microsoft.com/office/drawing/2014/main" id="{C49BCE6C-854C-FD11-AB06-BEEB954266D2}"/>
              </a:ext>
            </a:extLst>
          </p:cNvPr>
          <p:cNvSpPr>
            <a:spLocks noGrp="1"/>
          </p:cNvSpPr>
          <p:nvPr>
            <p:ph type="title"/>
          </p:nvPr>
        </p:nvSpPr>
        <p:spPr>
          <a:xfrm>
            <a:off x="5447933" y="-23018"/>
            <a:ext cx="6744067" cy="3295308"/>
          </a:xfrm>
          <a:ln>
            <a:solidFill>
              <a:schemeClr val="tx1"/>
            </a:solidFill>
          </a:ln>
        </p:spPr>
        <p:txBody>
          <a:bodyPr>
            <a:normAutofit fontScale="90000"/>
          </a:body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cxnSp>
        <p:nvCxnSpPr>
          <p:cNvPr id="6" name="Gerader Verbinder 5">
            <a:extLst>
              <a:ext uri="{FF2B5EF4-FFF2-40B4-BE49-F238E27FC236}">
                <a16:creationId xmlns:a16="http://schemas.microsoft.com/office/drawing/2014/main" id="{C6CCA461-DA6C-6C96-6233-F7B5A8F0029F}"/>
              </a:ext>
            </a:extLst>
          </p:cNvPr>
          <p:cNvCxnSpPr/>
          <p:nvPr/>
        </p:nvCxnSpPr>
        <p:spPr>
          <a:xfrm>
            <a:off x="8524755" y="-254513"/>
            <a:ext cx="0" cy="231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B7FCE2A5-F904-F025-EC93-A1F976F621B4}"/>
              </a:ext>
            </a:extLst>
          </p:cNvPr>
          <p:cNvCxnSpPr/>
          <p:nvPr/>
        </p:nvCxnSpPr>
        <p:spPr>
          <a:xfrm flipV="1">
            <a:off x="6096000" y="4091781"/>
            <a:ext cx="0" cy="2766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1F943415-52E6-1DB9-6676-4FF5CA891EB5}"/>
              </a:ext>
            </a:extLst>
          </p:cNvPr>
          <p:cNvSpPr/>
          <p:nvPr/>
        </p:nvSpPr>
        <p:spPr>
          <a:xfrm>
            <a:off x="6566702" y="616211"/>
            <a:ext cx="267252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α = .847, CI90 [.817; .871]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PI90[.350; .964]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7701BC02-CB32-D516-7F4D-0646E0EEFD17}"/>
                  </a:ext>
                </a:extLst>
              </p:cNvPr>
              <p:cNvSpPr/>
              <p:nvPr/>
            </p:nvSpPr>
            <p:spPr>
              <a:xfrm>
                <a:off x="6566702" y="1281337"/>
                <a:ext cx="2911759" cy="3907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bar>
                          <m:barPr>
                            <m:pos m:val="top"/>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bar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e>
                        </m:ba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𝑒𝑥𝑝</m:t>
                        </m:r>
                      </m:sub>
                    </m:sSub>
                  </m:oMath>
                </a14:m>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 .216, CI90[.183; .252]</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23" name="Rechteck 22">
                <a:extLst>
                  <a:ext uri="{FF2B5EF4-FFF2-40B4-BE49-F238E27FC236}">
                    <a16:creationId xmlns:a16="http://schemas.microsoft.com/office/drawing/2014/main" id="{7701BC02-CB32-D516-7F4D-0646E0EEFD17}"/>
                  </a:ext>
                </a:extLst>
              </p:cNvPr>
              <p:cNvSpPr>
                <a:spLocks noRot="1" noChangeAspect="1" noMove="1" noResize="1" noEditPoints="1" noAdjustHandles="1" noChangeArrowheads="1" noChangeShapeType="1" noTextEdit="1"/>
              </p:cNvSpPr>
              <p:nvPr/>
            </p:nvSpPr>
            <p:spPr>
              <a:xfrm>
                <a:off x="6566702" y="1281337"/>
                <a:ext cx="2911759" cy="390748"/>
              </a:xfrm>
              <a:prstGeom prst="rect">
                <a:avLst/>
              </a:prstGeom>
              <a:blipFill>
                <a:blip r:embed="rId4"/>
                <a:stretch>
                  <a:fillRect t="-7813" r="-1046" b="-18750"/>
                </a:stretch>
              </a:blipFill>
            </p:spPr>
            <p:txBody>
              <a:bodyPr/>
              <a:lstStyle/>
              <a:p>
                <a:r>
                  <a:rPr lang="de-CH">
                    <a:noFill/>
                  </a:rPr>
                  <a:t> </a:t>
                </a:r>
              </a:p>
            </p:txBody>
          </p:sp>
        </mc:Fallback>
      </mc:AlternateContent>
      <p:pic>
        <p:nvPicPr>
          <p:cNvPr id="3" name="Grafik 2">
            <a:extLst>
              <a:ext uri="{FF2B5EF4-FFF2-40B4-BE49-F238E27FC236}">
                <a16:creationId xmlns:a16="http://schemas.microsoft.com/office/drawing/2014/main" id="{4C537469-E59B-266B-FED8-AD4B9296B3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72" y="3041099"/>
            <a:ext cx="5943612" cy="3429007"/>
          </a:xfrm>
          <a:prstGeom prst="rect">
            <a:avLst/>
          </a:prstGeom>
        </p:spPr>
      </p:pic>
      <p:sp>
        <p:nvSpPr>
          <p:cNvPr id="8" name="Titel 1">
            <a:extLst>
              <a:ext uri="{FF2B5EF4-FFF2-40B4-BE49-F238E27FC236}">
                <a16:creationId xmlns:a16="http://schemas.microsoft.com/office/drawing/2014/main" id="{ACBEE312-F0BF-C45A-6D16-FBE8C9344F87}"/>
              </a:ext>
            </a:extLst>
          </p:cNvPr>
          <p:cNvSpPr txBox="1">
            <a:spLocks/>
          </p:cNvSpPr>
          <p:nvPr/>
        </p:nvSpPr>
        <p:spPr>
          <a:xfrm>
            <a:off x="1" y="3041099"/>
            <a:ext cx="6600056" cy="380126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sp>
        <p:nvSpPr>
          <p:cNvPr id="16" name="Textfeld 15">
            <a:extLst>
              <a:ext uri="{FF2B5EF4-FFF2-40B4-BE49-F238E27FC236}">
                <a16:creationId xmlns:a16="http://schemas.microsoft.com/office/drawing/2014/main" id="{A1E4ACEB-AC00-60F8-30A1-EB4C5B18F0FC}"/>
              </a:ext>
            </a:extLst>
          </p:cNvPr>
          <p:cNvSpPr txBox="1"/>
          <p:nvPr/>
        </p:nvSpPr>
        <p:spPr>
          <a:xfrm>
            <a:off x="7032104" y="3717032"/>
            <a:ext cx="5457463" cy="646331"/>
          </a:xfrm>
          <a:prstGeom prst="rect">
            <a:avLst/>
          </a:prstGeom>
          <a:noFill/>
        </p:spPr>
        <p:txBody>
          <a:bodyPr wrap="square" rtlCol="0">
            <a:spAutoFit/>
          </a:bodyPr>
          <a:lstStyle/>
          <a:p>
            <a:r>
              <a:rPr lang="de-CH" b="1" dirty="0"/>
              <a:t>Inhaltswissen</a:t>
            </a:r>
          </a:p>
          <a:p>
            <a:endParaRPr lang="de-CH" dirty="0"/>
          </a:p>
        </p:txBody>
      </p:sp>
      <p:sp>
        <p:nvSpPr>
          <p:cNvPr id="13" name="Textfeld 12">
            <a:extLst>
              <a:ext uri="{FF2B5EF4-FFF2-40B4-BE49-F238E27FC236}">
                <a16:creationId xmlns:a16="http://schemas.microsoft.com/office/drawing/2014/main" id="{A0F2BAA4-24F2-793A-9CA1-7E010D8AE447}"/>
              </a:ext>
            </a:extLst>
          </p:cNvPr>
          <p:cNvSpPr txBox="1"/>
          <p:nvPr/>
        </p:nvSpPr>
        <p:spPr>
          <a:xfrm>
            <a:off x="479376" y="115418"/>
            <a:ext cx="5457463" cy="369332"/>
          </a:xfrm>
          <a:prstGeom prst="rect">
            <a:avLst/>
          </a:prstGeom>
          <a:noFill/>
        </p:spPr>
        <p:txBody>
          <a:bodyPr wrap="square" rtlCol="0">
            <a:spAutoFit/>
          </a:bodyPr>
          <a:lstStyle/>
          <a:p>
            <a:r>
              <a:rPr lang="de-CH" b="1" dirty="0"/>
              <a:t>Latente Konstrukte</a:t>
            </a:r>
            <a:endParaRPr lang="de-CH" dirty="0"/>
          </a:p>
        </p:txBody>
      </p:sp>
      <p:sp>
        <p:nvSpPr>
          <p:cNvPr id="14" name="Rechteck 13">
            <a:extLst>
              <a:ext uri="{FF2B5EF4-FFF2-40B4-BE49-F238E27FC236}">
                <a16:creationId xmlns:a16="http://schemas.microsoft.com/office/drawing/2014/main" id="{E3D17659-721A-8B3B-9DF3-FCA0CFFF4B5F}"/>
              </a:ext>
            </a:extLst>
          </p:cNvPr>
          <p:cNvSpPr/>
          <p:nvPr/>
        </p:nvSpPr>
        <p:spPr>
          <a:xfrm>
            <a:off x="7290897" y="5596447"/>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1</a:t>
            </a:r>
          </a:p>
        </p:txBody>
      </p:sp>
      <p:sp>
        <p:nvSpPr>
          <p:cNvPr id="18" name="Rechteck 17">
            <a:extLst>
              <a:ext uri="{FF2B5EF4-FFF2-40B4-BE49-F238E27FC236}">
                <a16:creationId xmlns:a16="http://schemas.microsoft.com/office/drawing/2014/main" id="{FE4D0227-AB29-AD0B-7C01-57E114D1C5D8}"/>
              </a:ext>
            </a:extLst>
          </p:cNvPr>
          <p:cNvSpPr/>
          <p:nvPr/>
        </p:nvSpPr>
        <p:spPr>
          <a:xfrm>
            <a:off x="8207898" y="4595460"/>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2</a:t>
            </a:r>
          </a:p>
        </p:txBody>
      </p:sp>
      <p:sp>
        <p:nvSpPr>
          <p:cNvPr id="19" name="Rechteck 18">
            <a:extLst>
              <a:ext uri="{FF2B5EF4-FFF2-40B4-BE49-F238E27FC236}">
                <a16:creationId xmlns:a16="http://schemas.microsoft.com/office/drawing/2014/main" id="{5C0A156B-2586-BDE1-5FFF-74B1B004D4DF}"/>
              </a:ext>
            </a:extLst>
          </p:cNvPr>
          <p:cNvSpPr/>
          <p:nvPr/>
        </p:nvSpPr>
        <p:spPr>
          <a:xfrm>
            <a:off x="9246024" y="5884479"/>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3</a:t>
            </a:r>
          </a:p>
        </p:txBody>
      </p:sp>
      <p:sp>
        <p:nvSpPr>
          <p:cNvPr id="20" name="Rechteck 19">
            <a:extLst>
              <a:ext uri="{FF2B5EF4-FFF2-40B4-BE49-F238E27FC236}">
                <a16:creationId xmlns:a16="http://schemas.microsoft.com/office/drawing/2014/main" id="{419B1DC3-F792-5CC1-35F5-91D22C8BBC36}"/>
              </a:ext>
            </a:extLst>
          </p:cNvPr>
          <p:cNvSpPr/>
          <p:nvPr/>
        </p:nvSpPr>
        <p:spPr>
          <a:xfrm>
            <a:off x="10371292" y="4170536"/>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4</a:t>
            </a:r>
          </a:p>
        </p:txBody>
      </p:sp>
      <p:cxnSp>
        <p:nvCxnSpPr>
          <p:cNvPr id="22" name="Gerader Verbinder 21">
            <a:extLst>
              <a:ext uri="{FF2B5EF4-FFF2-40B4-BE49-F238E27FC236}">
                <a16:creationId xmlns:a16="http://schemas.microsoft.com/office/drawing/2014/main" id="{5DCE0C42-7067-B472-A807-5F6538065406}"/>
              </a:ext>
            </a:extLst>
          </p:cNvPr>
          <p:cNvCxnSpPr>
            <a:stCxn id="14" idx="0"/>
            <a:endCxn id="18" idx="2"/>
          </p:cNvCxnSpPr>
          <p:nvPr/>
        </p:nvCxnSpPr>
        <p:spPr>
          <a:xfrm flipV="1">
            <a:off x="7902965" y="4883492"/>
            <a:ext cx="917001" cy="712955"/>
          </a:xfrm>
          <a:prstGeom prst="line">
            <a:avLst/>
          </a:prstGeom>
        </p:spPr>
        <p:style>
          <a:lnRef idx="1">
            <a:schemeClr val="dk1"/>
          </a:lnRef>
          <a:fillRef idx="0">
            <a:schemeClr val="dk1"/>
          </a:fillRef>
          <a:effectRef idx="0">
            <a:schemeClr val="dk1"/>
          </a:effectRef>
          <a:fontRef idx="minor">
            <a:schemeClr val="tx1"/>
          </a:fontRef>
        </p:style>
      </p:cxnSp>
      <p:cxnSp>
        <p:nvCxnSpPr>
          <p:cNvPr id="24" name="Gerader Verbinder 23">
            <a:extLst>
              <a:ext uri="{FF2B5EF4-FFF2-40B4-BE49-F238E27FC236}">
                <a16:creationId xmlns:a16="http://schemas.microsoft.com/office/drawing/2014/main" id="{E426EC40-83E8-291F-81E3-2CA359ECBCF3}"/>
              </a:ext>
            </a:extLst>
          </p:cNvPr>
          <p:cNvCxnSpPr>
            <a:cxnSpLocks/>
            <a:stCxn id="19" idx="0"/>
            <a:endCxn id="20" idx="1"/>
          </p:cNvCxnSpPr>
          <p:nvPr/>
        </p:nvCxnSpPr>
        <p:spPr>
          <a:xfrm flipV="1">
            <a:off x="9858092" y="4314552"/>
            <a:ext cx="513200" cy="1569927"/>
          </a:xfrm>
          <a:prstGeom prst="line">
            <a:avLst/>
          </a:prstGeom>
        </p:spPr>
        <p:style>
          <a:lnRef idx="1">
            <a:schemeClr val="dk1"/>
          </a:lnRef>
          <a:fillRef idx="0">
            <a:schemeClr val="dk1"/>
          </a:fillRef>
          <a:effectRef idx="0">
            <a:schemeClr val="dk1"/>
          </a:effectRef>
          <a:fontRef idx="minor">
            <a:schemeClr val="tx1"/>
          </a:fontRef>
        </p:style>
      </p:cxnSp>
      <p:cxnSp>
        <p:nvCxnSpPr>
          <p:cNvPr id="28" name="Gerader Verbinder 27">
            <a:extLst>
              <a:ext uri="{FF2B5EF4-FFF2-40B4-BE49-F238E27FC236}">
                <a16:creationId xmlns:a16="http://schemas.microsoft.com/office/drawing/2014/main" id="{DD728E0D-69A9-02D8-BF8B-DF8713EA1B9A}"/>
              </a:ext>
            </a:extLst>
          </p:cNvPr>
          <p:cNvCxnSpPr>
            <a:cxnSpLocks/>
            <a:stCxn id="18" idx="3"/>
            <a:endCxn id="20" idx="1"/>
          </p:cNvCxnSpPr>
          <p:nvPr/>
        </p:nvCxnSpPr>
        <p:spPr>
          <a:xfrm flipV="1">
            <a:off x="9432034" y="4314552"/>
            <a:ext cx="939258" cy="424924"/>
          </a:xfrm>
          <a:prstGeom prst="line">
            <a:avLst/>
          </a:prstGeom>
        </p:spPr>
        <p:style>
          <a:lnRef idx="1">
            <a:schemeClr val="dk1"/>
          </a:lnRef>
          <a:fillRef idx="0">
            <a:schemeClr val="dk1"/>
          </a:fillRef>
          <a:effectRef idx="0">
            <a:schemeClr val="dk1"/>
          </a:effectRef>
          <a:fontRef idx="minor">
            <a:schemeClr val="tx1"/>
          </a:fontRef>
        </p:style>
      </p:cxnSp>
      <p:sp>
        <p:nvSpPr>
          <p:cNvPr id="32" name="Textfeld 31">
            <a:extLst>
              <a:ext uri="{FF2B5EF4-FFF2-40B4-BE49-F238E27FC236}">
                <a16:creationId xmlns:a16="http://schemas.microsoft.com/office/drawing/2014/main" id="{28FECB20-95FF-13DC-1F6A-BD6788B8A466}"/>
              </a:ext>
            </a:extLst>
          </p:cNvPr>
          <p:cNvSpPr txBox="1"/>
          <p:nvPr/>
        </p:nvSpPr>
        <p:spPr>
          <a:xfrm>
            <a:off x="7182413" y="5059383"/>
            <a:ext cx="1751858" cy="276999"/>
          </a:xfrm>
          <a:prstGeom prst="rect">
            <a:avLst/>
          </a:prstGeom>
          <a:noFill/>
        </p:spPr>
        <p:txBody>
          <a:bodyPr wrap="square" rtlCol="0">
            <a:spAutoFit/>
          </a:bodyPr>
          <a:lstStyle/>
          <a:p>
            <a:r>
              <a:rPr lang="de-CH" sz="1200" dirty="0"/>
              <a:t>Verknüpfung 1</a:t>
            </a:r>
          </a:p>
        </p:txBody>
      </p:sp>
      <p:sp>
        <p:nvSpPr>
          <p:cNvPr id="33" name="Textfeld 32">
            <a:extLst>
              <a:ext uri="{FF2B5EF4-FFF2-40B4-BE49-F238E27FC236}">
                <a16:creationId xmlns:a16="http://schemas.microsoft.com/office/drawing/2014/main" id="{135D7CA9-A22D-0508-752F-0CF3F979044A}"/>
              </a:ext>
            </a:extLst>
          </p:cNvPr>
          <p:cNvSpPr txBox="1"/>
          <p:nvPr/>
        </p:nvSpPr>
        <p:spPr>
          <a:xfrm>
            <a:off x="10107431" y="5043657"/>
            <a:ext cx="1751858" cy="276999"/>
          </a:xfrm>
          <a:prstGeom prst="rect">
            <a:avLst/>
          </a:prstGeom>
          <a:noFill/>
        </p:spPr>
        <p:txBody>
          <a:bodyPr wrap="square" rtlCol="0">
            <a:spAutoFit/>
          </a:bodyPr>
          <a:lstStyle/>
          <a:p>
            <a:r>
              <a:rPr lang="de-CH" sz="1200" dirty="0"/>
              <a:t>Verknüpfung 2</a:t>
            </a:r>
          </a:p>
        </p:txBody>
      </p:sp>
      <p:sp>
        <p:nvSpPr>
          <p:cNvPr id="34" name="Textfeld 33">
            <a:extLst>
              <a:ext uri="{FF2B5EF4-FFF2-40B4-BE49-F238E27FC236}">
                <a16:creationId xmlns:a16="http://schemas.microsoft.com/office/drawing/2014/main" id="{D102D2D2-15FB-1073-2924-87A41499636B}"/>
              </a:ext>
            </a:extLst>
          </p:cNvPr>
          <p:cNvSpPr txBox="1"/>
          <p:nvPr/>
        </p:nvSpPr>
        <p:spPr>
          <a:xfrm>
            <a:off x="8884906" y="4244139"/>
            <a:ext cx="1751858" cy="276999"/>
          </a:xfrm>
          <a:prstGeom prst="rect">
            <a:avLst/>
          </a:prstGeom>
          <a:noFill/>
        </p:spPr>
        <p:txBody>
          <a:bodyPr wrap="square" rtlCol="0">
            <a:spAutoFit/>
          </a:bodyPr>
          <a:lstStyle/>
          <a:p>
            <a:r>
              <a:rPr lang="de-CH" sz="1200" dirty="0"/>
              <a:t>Verknüpfung 3</a:t>
            </a:r>
          </a:p>
        </p:txBody>
      </p:sp>
      <p:sp>
        <p:nvSpPr>
          <p:cNvPr id="35" name="Rechteck 34">
            <a:extLst>
              <a:ext uri="{FF2B5EF4-FFF2-40B4-BE49-F238E27FC236}">
                <a16:creationId xmlns:a16="http://schemas.microsoft.com/office/drawing/2014/main" id="{374E1791-E971-2DDA-7FE3-298997A1CA0B}"/>
              </a:ext>
            </a:extLst>
          </p:cNvPr>
          <p:cNvSpPr/>
          <p:nvPr/>
        </p:nvSpPr>
        <p:spPr>
          <a:xfrm>
            <a:off x="191241" y="235986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1</a:t>
            </a:r>
          </a:p>
        </p:txBody>
      </p:sp>
      <p:sp>
        <p:nvSpPr>
          <p:cNvPr id="36" name="Rechteck 35">
            <a:extLst>
              <a:ext uri="{FF2B5EF4-FFF2-40B4-BE49-F238E27FC236}">
                <a16:creationId xmlns:a16="http://schemas.microsoft.com/office/drawing/2014/main" id="{F35ADDCD-87BC-47B7-2221-A6EA62CA82CF}"/>
              </a:ext>
            </a:extLst>
          </p:cNvPr>
          <p:cNvSpPr/>
          <p:nvPr/>
        </p:nvSpPr>
        <p:spPr>
          <a:xfrm>
            <a:off x="1480325" y="235986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2</a:t>
            </a:r>
          </a:p>
        </p:txBody>
      </p:sp>
      <p:sp>
        <p:nvSpPr>
          <p:cNvPr id="37" name="Rechteck 36">
            <a:extLst>
              <a:ext uri="{FF2B5EF4-FFF2-40B4-BE49-F238E27FC236}">
                <a16:creationId xmlns:a16="http://schemas.microsoft.com/office/drawing/2014/main" id="{4AECCB52-AAD0-AC50-270E-9B063F4FA2E5}"/>
              </a:ext>
            </a:extLst>
          </p:cNvPr>
          <p:cNvSpPr/>
          <p:nvPr/>
        </p:nvSpPr>
        <p:spPr>
          <a:xfrm>
            <a:off x="2769409" y="235986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3</a:t>
            </a:r>
          </a:p>
        </p:txBody>
      </p:sp>
      <p:sp>
        <p:nvSpPr>
          <p:cNvPr id="38" name="Rechteck 37">
            <a:extLst>
              <a:ext uri="{FF2B5EF4-FFF2-40B4-BE49-F238E27FC236}">
                <a16:creationId xmlns:a16="http://schemas.microsoft.com/office/drawing/2014/main" id="{3BBD1115-AEED-5C81-45EC-1165A22E3155}"/>
              </a:ext>
            </a:extLst>
          </p:cNvPr>
          <p:cNvSpPr/>
          <p:nvPr/>
        </p:nvSpPr>
        <p:spPr>
          <a:xfrm>
            <a:off x="4058493" y="235986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4</a:t>
            </a:r>
          </a:p>
        </p:txBody>
      </p:sp>
      <p:sp>
        <p:nvSpPr>
          <p:cNvPr id="39" name="Ellipse 38">
            <a:extLst>
              <a:ext uri="{FF2B5EF4-FFF2-40B4-BE49-F238E27FC236}">
                <a16:creationId xmlns:a16="http://schemas.microsoft.com/office/drawing/2014/main" id="{4A6CC9EE-9627-1FB4-9912-59B4817CF674}"/>
              </a:ext>
            </a:extLst>
          </p:cNvPr>
          <p:cNvSpPr/>
          <p:nvPr/>
        </p:nvSpPr>
        <p:spPr>
          <a:xfrm>
            <a:off x="2236409" y="663605"/>
            <a:ext cx="936104" cy="665126"/>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Fak-tor</a:t>
            </a:r>
          </a:p>
        </p:txBody>
      </p:sp>
      <p:cxnSp>
        <p:nvCxnSpPr>
          <p:cNvPr id="41" name="Gerade Verbindung mit Pfeil 40">
            <a:extLst>
              <a:ext uri="{FF2B5EF4-FFF2-40B4-BE49-F238E27FC236}">
                <a16:creationId xmlns:a16="http://schemas.microsoft.com/office/drawing/2014/main" id="{2ACA58DC-AF9A-FF2C-9DF1-F735A6D64446}"/>
              </a:ext>
            </a:extLst>
          </p:cNvPr>
          <p:cNvCxnSpPr>
            <a:stCxn id="39" idx="3"/>
            <a:endCxn id="35" idx="0"/>
          </p:cNvCxnSpPr>
          <p:nvPr/>
        </p:nvCxnSpPr>
        <p:spPr>
          <a:xfrm flipH="1">
            <a:off x="803309" y="1231326"/>
            <a:ext cx="1570189" cy="1128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C95E0AE6-83A3-131F-E9BD-7C0ECE29019B}"/>
              </a:ext>
            </a:extLst>
          </p:cNvPr>
          <p:cNvCxnSpPr>
            <a:cxnSpLocks/>
            <a:stCxn id="39" idx="4"/>
            <a:endCxn id="36" idx="0"/>
          </p:cNvCxnSpPr>
          <p:nvPr/>
        </p:nvCxnSpPr>
        <p:spPr>
          <a:xfrm flipH="1">
            <a:off x="2092393" y="1328731"/>
            <a:ext cx="612068" cy="1031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C704E642-3B3C-6FB8-51D9-854723BDA007}"/>
              </a:ext>
            </a:extLst>
          </p:cNvPr>
          <p:cNvCxnSpPr>
            <a:cxnSpLocks/>
            <a:stCxn id="39" idx="4"/>
            <a:endCxn id="37" idx="0"/>
          </p:cNvCxnSpPr>
          <p:nvPr/>
        </p:nvCxnSpPr>
        <p:spPr>
          <a:xfrm>
            <a:off x="2704461" y="1328731"/>
            <a:ext cx="677016" cy="1031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5863536D-58F6-B53D-0813-9B9EF2C401A8}"/>
              </a:ext>
            </a:extLst>
          </p:cNvPr>
          <p:cNvCxnSpPr>
            <a:cxnSpLocks/>
            <a:stCxn id="39" idx="5"/>
            <a:endCxn id="38" idx="0"/>
          </p:cNvCxnSpPr>
          <p:nvPr/>
        </p:nvCxnSpPr>
        <p:spPr>
          <a:xfrm>
            <a:off x="3035424" y="1231326"/>
            <a:ext cx="1635137" cy="1128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5">
            <a:extLst>
              <a:ext uri="{FF2B5EF4-FFF2-40B4-BE49-F238E27FC236}">
                <a16:creationId xmlns:a16="http://schemas.microsoft.com/office/drawing/2014/main" id="{FAEC358E-3410-8AC4-5767-B769FEC3F808}"/>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19</a:t>
            </a:fld>
            <a:endParaRPr lang="de-CH" dirty="0"/>
          </a:p>
        </p:txBody>
      </p:sp>
    </p:spTree>
    <p:extLst>
      <p:ext uri="{BB962C8B-B14F-4D97-AF65-F5344CB8AC3E}">
        <p14:creationId xmlns:p14="http://schemas.microsoft.com/office/powerpoint/2010/main" val="377935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p:nvPr/>
        </p:nvSpPr>
        <p:spPr>
          <a:xfrm>
            <a:off x="6111732" y="6581001"/>
            <a:ext cx="6406841" cy="276999"/>
          </a:xfrm>
          <a:prstGeom prst="rect">
            <a:avLst/>
          </a:prstGeom>
          <a:noFill/>
        </p:spPr>
        <p:txBody>
          <a:bodyPr wrap="square" rtlCol="0">
            <a:spAutoFit/>
          </a:bodyPr>
          <a:lstStyle/>
          <a:p>
            <a:r>
              <a:rPr lang="de-CH" sz="1200">
                <a:solidFill>
                  <a:schemeClr val="bg1">
                    <a:lumMod val="75000"/>
                  </a:schemeClr>
                </a:solidFill>
                <a:latin typeface="Arial" panose="020B0604020202020204" pitchFamily="34" charset="0"/>
                <a:cs typeface="Arial" panose="020B0604020202020204" pitchFamily="34" charset="0"/>
              </a:rPr>
              <a:t>Babai et al., 2010; Shtulman &amp; Valcarcel, 2012; Stavi &amp; Babai, 2010; Stricker et al., 2021</a:t>
            </a:r>
          </a:p>
        </p:txBody>
      </p:sp>
      <p:sp>
        <p:nvSpPr>
          <p:cNvPr id="6" name="TextBox 3"/>
          <p:cNvSpPr txBox="1"/>
          <p:nvPr/>
        </p:nvSpPr>
        <p:spPr>
          <a:xfrm>
            <a:off x="4407725" y="1015719"/>
            <a:ext cx="7323117" cy="584775"/>
          </a:xfrm>
          <a:prstGeom prst="rect">
            <a:avLst/>
          </a:prstGeom>
          <a:noFill/>
        </p:spPr>
        <p:txBody>
          <a:bodyPr wrap="square" rtlCol="0">
            <a:spAutoFit/>
          </a:bodyPr>
          <a:lstStyle/>
          <a:p>
            <a:pPr algn="ctr"/>
            <a:r>
              <a:rPr lang="de-CH" sz="3200" i="1" dirty="0">
                <a:latin typeface="Arial" panose="020B0604020202020204" pitchFamily="34" charset="0"/>
                <a:cs typeface="Arial" panose="020B0604020202020204" pitchFamily="34" charset="0"/>
              </a:rPr>
              <a:t>«Der Mond dreht sich um die Erde"</a:t>
            </a:r>
          </a:p>
        </p:txBody>
      </p:sp>
      <p:sp>
        <p:nvSpPr>
          <p:cNvPr id="7" name="TextBox 3"/>
          <p:cNvSpPr txBox="1"/>
          <p:nvPr/>
        </p:nvSpPr>
        <p:spPr>
          <a:xfrm>
            <a:off x="4407725" y="2395789"/>
            <a:ext cx="7323117" cy="584775"/>
          </a:xfrm>
          <a:prstGeom prst="rect">
            <a:avLst/>
          </a:prstGeom>
          <a:noFill/>
        </p:spPr>
        <p:txBody>
          <a:bodyPr wrap="square" rtlCol="0">
            <a:spAutoFit/>
          </a:bodyPr>
          <a:lstStyle/>
          <a:p>
            <a:pPr algn="ctr"/>
            <a:r>
              <a:rPr lang="de-CH" sz="3200" i="1" dirty="0">
                <a:latin typeface="Arial" panose="020B0604020202020204" pitchFamily="34" charset="0"/>
                <a:cs typeface="Arial" panose="020B0604020202020204" pitchFamily="34" charset="0"/>
              </a:rPr>
              <a:t>«Ein Mantel produziert Wärme"</a:t>
            </a:r>
          </a:p>
        </p:txBody>
      </p:sp>
      <p:sp>
        <p:nvSpPr>
          <p:cNvPr id="3" name="Textfeld 2"/>
          <p:cNvSpPr txBox="1"/>
          <p:nvPr/>
        </p:nvSpPr>
        <p:spPr>
          <a:xfrm>
            <a:off x="4683497" y="374130"/>
            <a:ext cx="6601361" cy="707886"/>
          </a:xfrm>
          <a:prstGeom prst="rect">
            <a:avLst/>
          </a:prstGeom>
          <a:noFill/>
        </p:spPr>
        <p:txBody>
          <a:bodyPr wrap="square" rtlCol="0">
            <a:spAutoFit/>
          </a:bodyPr>
          <a:lstStyle/>
          <a:p>
            <a:r>
              <a:rPr lang="en-US" sz="2000" dirty="0" err="1">
                <a:solidFill>
                  <a:schemeClr val="accent1">
                    <a:lumMod val="75000"/>
                  </a:schemeClr>
                </a:solidFill>
                <a:latin typeface="Arial" panose="020B0604020202020204" pitchFamily="34" charset="0"/>
                <a:cs typeface="Arial" panose="020B0604020202020204" pitchFamily="34" charset="0"/>
              </a:rPr>
              <a:t>Kongruent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zwischen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intuitivem</a:t>
            </a:r>
            <a:r>
              <a:rPr lang="en-US" sz="2000" dirty="0">
                <a:latin typeface="Arial" panose="020B0604020202020204" pitchFamily="34" charset="0"/>
                <a:cs typeface="Arial" panose="020B0604020202020204" pitchFamily="34" charset="0"/>
              </a:rPr>
              <a:t> und </a:t>
            </a:r>
            <a:r>
              <a:rPr lang="en-US" sz="2000" dirty="0" err="1">
                <a:latin typeface="Arial" panose="020B0604020202020204" pitchFamily="34" charset="0"/>
                <a:cs typeface="Arial" panose="020B0604020202020204" pitchFamily="34" charset="0"/>
              </a:rPr>
              <a:t>wissenschaftlichem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Konzept</a:t>
            </a:r>
            <a:r>
              <a:rPr lang="en-US" sz="2000" dirty="0">
                <a:latin typeface="Arial" panose="020B0604020202020204" pitchFamily="34" charset="0"/>
                <a:cs typeface="Arial" panose="020B0604020202020204" pitchFamily="34" charset="0"/>
              </a:rPr>
              <a:t>: Intuition und Wissenschaft </a:t>
            </a:r>
            <a:r>
              <a:rPr lang="en-US" sz="2000" dirty="0" err="1">
                <a:latin typeface="Arial" panose="020B0604020202020204" pitchFamily="34" charset="0"/>
                <a:cs typeface="Arial" panose="020B0604020202020204" pitchFamily="34" charset="0"/>
              </a:rPr>
              <a:t>sagen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beide</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wahr</a:t>
            </a:r>
            <a:endParaRPr lang="en-US" sz="2000" b="1" dirty="0">
              <a:latin typeface="Arial" panose="020B0604020202020204" pitchFamily="34" charset="0"/>
              <a:cs typeface="Arial" panose="020B0604020202020204" pitchFamily="34" charset="0"/>
            </a:endParaRPr>
          </a:p>
        </p:txBody>
      </p:sp>
      <p:sp>
        <p:nvSpPr>
          <p:cNvPr id="8" name="Textfeld 7"/>
          <p:cNvSpPr txBox="1"/>
          <p:nvPr/>
        </p:nvSpPr>
        <p:spPr>
          <a:xfrm>
            <a:off x="4738255" y="1718862"/>
            <a:ext cx="7174584" cy="707886"/>
          </a:xfrm>
          <a:prstGeom prst="rect">
            <a:avLst/>
          </a:prstGeom>
          <a:noFill/>
        </p:spPr>
        <p:txBody>
          <a:bodyPr wrap="square" rtlCol="0">
            <a:spAutoFit/>
          </a:bodyPr>
          <a:lstStyle/>
          <a:p>
            <a:r>
              <a:rPr lang="de-CH" sz="2000" dirty="0">
                <a:solidFill>
                  <a:srgbClr val="FF0000"/>
                </a:solidFill>
                <a:latin typeface="Arial" panose="020B0604020202020204" pitchFamily="34" charset="0"/>
                <a:cs typeface="Arial" panose="020B0604020202020204" pitchFamily="34" charset="0"/>
              </a:rPr>
              <a:t>Inkongruent</a:t>
            </a:r>
            <a:r>
              <a:rPr lang="de-CH"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zwischen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intuitivem</a:t>
            </a:r>
            <a:r>
              <a:rPr lang="en-US" sz="2000" dirty="0">
                <a:latin typeface="Arial" panose="020B0604020202020204" pitchFamily="34" charset="0"/>
                <a:cs typeface="Arial" panose="020B0604020202020204" pitchFamily="34" charset="0"/>
              </a:rPr>
              <a:t> und </a:t>
            </a:r>
            <a:r>
              <a:rPr lang="en-US" sz="2000" dirty="0" err="1">
                <a:latin typeface="Arial" panose="020B0604020202020204" pitchFamily="34" charset="0"/>
                <a:cs typeface="Arial" panose="020B0604020202020204" pitchFamily="34" charset="0"/>
              </a:rPr>
              <a:t>wissenschaftlichem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Konzept</a:t>
            </a:r>
            <a:r>
              <a:rPr lang="en-US" sz="2000" dirty="0">
                <a:latin typeface="Arial" panose="020B0604020202020204" pitchFamily="34" charset="0"/>
                <a:cs typeface="Arial" panose="020B0604020202020204" pitchFamily="34" charset="0"/>
              </a:rPr>
              <a:t>: Intuition </a:t>
            </a:r>
            <a:r>
              <a:rPr lang="en-US" sz="2000" dirty="0" err="1">
                <a:latin typeface="Arial" panose="020B0604020202020204" pitchFamily="34" charset="0"/>
                <a:cs typeface="Arial" panose="020B0604020202020204" pitchFamily="34" charset="0"/>
              </a:rPr>
              <a:t>sagt</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wahr</a:t>
            </a:r>
            <a:r>
              <a:rPr lang="en-US" sz="2000" dirty="0">
                <a:latin typeface="Arial" panose="020B0604020202020204" pitchFamily="34" charset="0"/>
                <a:cs typeface="Arial" panose="020B0604020202020204" pitchFamily="34" charset="0"/>
              </a:rPr>
              <a:t>; Wissenschaft </a:t>
            </a:r>
            <a:r>
              <a:rPr lang="en-US" sz="2000" dirty="0" err="1">
                <a:latin typeface="Arial" panose="020B0604020202020204" pitchFamily="34" charset="0"/>
                <a:cs typeface="Arial" panose="020B0604020202020204" pitchFamily="34" charset="0"/>
              </a:rPr>
              <a:t>sagt</a:t>
            </a:r>
            <a:r>
              <a:rPr lang="en-US" sz="2000"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falsch</a:t>
            </a:r>
            <a:endParaRPr lang="en-US" sz="2000" b="1" dirty="0">
              <a:latin typeface="Arial" panose="020B0604020202020204" pitchFamily="34" charset="0"/>
              <a:cs typeface="Arial" panose="020B0604020202020204" pitchFamily="34" charset="0"/>
            </a:endParaRPr>
          </a:p>
        </p:txBody>
      </p:sp>
      <p:sp>
        <p:nvSpPr>
          <p:cNvPr id="9" name="Textfeld 8"/>
          <p:cNvSpPr txBox="1"/>
          <p:nvPr/>
        </p:nvSpPr>
        <p:spPr>
          <a:xfrm>
            <a:off x="4598674" y="3369151"/>
            <a:ext cx="7762022" cy="400110"/>
          </a:xfrm>
          <a:prstGeom prst="rect">
            <a:avLst/>
          </a:prstGeom>
          <a:noFill/>
        </p:spPr>
        <p:txBody>
          <a:bodyPr wrap="square" rtlCol="0">
            <a:spAutoFit/>
          </a:bodyPr>
          <a:lstStyle/>
          <a:p>
            <a:r>
              <a:rPr lang="en-US" sz="2000" dirty="0" err="1">
                <a:solidFill>
                  <a:srgbClr val="FF0000"/>
                </a:solidFill>
                <a:latin typeface="Arial" panose="020B0604020202020204" pitchFamily="34" charset="0"/>
                <a:cs typeface="Arial" panose="020B0604020202020204" pitchFamily="34" charset="0"/>
              </a:rPr>
              <a:t>Inkongruente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Aussagen</a:t>
            </a:r>
            <a:r>
              <a:rPr lang="en-US" sz="2000" dirty="0">
                <a:latin typeface="Arial" panose="020B0604020202020204" pitchFamily="34" charset="0"/>
                <a:cs typeface="Arial" panose="020B0604020202020204" pitchFamily="34" charset="0"/>
              </a:rPr>
              <a:t>: Mehr Fehler und </a:t>
            </a:r>
            <a:r>
              <a:rPr lang="en-US" sz="2000" dirty="0" err="1">
                <a:latin typeface="Arial" panose="020B0604020202020204" pitchFamily="34" charset="0"/>
                <a:cs typeface="Arial" panose="020B0604020202020204" pitchFamily="34" charset="0"/>
              </a:rPr>
              <a:t>längere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Reaktionszeiten</a:t>
            </a:r>
            <a:endParaRPr lang="en-US" sz="2000" b="1" dirty="0">
              <a:latin typeface="Arial" panose="020B0604020202020204" pitchFamily="34" charset="0"/>
              <a:cs typeface="Arial" panose="020B0604020202020204" pitchFamily="34" charset="0"/>
            </a:endParaRPr>
          </a:p>
        </p:txBody>
      </p:sp>
      <p:sp>
        <p:nvSpPr>
          <p:cNvPr id="10" name="Textfeld 9"/>
          <p:cNvSpPr txBox="1"/>
          <p:nvPr/>
        </p:nvSpPr>
        <p:spPr>
          <a:xfrm>
            <a:off x="4738255" y="4412234"/>
            <a:ext cx="7474484" cy="2308324"/>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Unsere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intuitiven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Konzepte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verbleiben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über</a:t>
            </a:r>
            <a:r>
              <a:rPr lang="en-US" sz="2400" dirty="0">
                <a:latin typeface="Arial" panose="020B0604020202020204" pitchFamily="34" charset="0"/>
                <a:cs typeface="Arial" panose="020B0604020202020204" pitchFamily="34" charset="0"/>
              </a:rPr>
              <a:t> die </a:t>
            </a:r>
            <a:r>
              <a:rPr lang="en-US" sz="2400" dirty="0" err="1">
                <a:latin typeface="Arial" panose="020B0604020202020204" pitchFamily="34" charset="0"/>
                <a:cs typeface="Arial" panose="020B0604020202020204" pitchFamily="34" charset="0"/>
              </a:rPr>
              <a:t>Lebensspanne</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und </a:t>
            </a:r>
            <a:r>
              <a:rPr lang="en-US" sz="2400" b="1" dirty="0" err="1">
                <a:latin typeface="Arial" panose="020B0604020202020204" pitchFamily="34" charset="0"/>
                <a:cs typeface="Arial" panose="020B0604020202020204" pitchFamily="34" charset="0"/>
              </a:rPr>
              <a:t>werden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durch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entsprechende</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Phänomene</a:t>
            </a:r>
            <a:r>
              <a:rPr lang="en-US" sz="2400" b="1" dirty="0">
                <a:latin typeface="Arial" panose="020B0604020202020204" pitchFamily="34" charset="0"/>
                <a:cs typeface="Arial" panose="020B0604020202020204" pitchFamily="34" charset="0"/>
              </a:rPr>
              <a:t> ko-</a:t>
            </a:r>
            <a:r>
              <a:rPr lang="en-US" sz="2400" b="1" dirty="0" err="1">
                <a:latin typeface="Arial" panose="020B0604020202020204" pitchFamily="34" charset="0"/>
                <a:cs typeface="Arial" panose="020B0604020202020204" pitchFamily="34" charset="0"/>
              </a:rPr>
              <a:t>aktiviert</a:t>
            </a:r>
            <a:r>
              <a:rPr lang="en-US" sz="2400" b="1" dirty="0">
                <a:latin typeface="Arial" panose="020B0604020202020204" pitchFamily="34" charset="0"/>
                <a:cs typeface="Arial" panose="020B0604020202020204" pitchFamily="34" charset="0"/>
              </a:rPr>
              <a:t>.</a:t>
            </a:r>
          </a:p>
          <a:p>
            <a:endParaRPr lang="en-US" sz="2400" b="1"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Effekt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mehrfach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repliziert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über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Domänen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Altersgruppen</a:t>
            </a:r>
            <a:r>
              <a:rPr lang="en-US" sz="2400" dirty="0">
                <a:latin typeface="Arial" panose="020B0604020202020204" pitchFamily="34" charset="0"/>
                <a:cs typeface="Arial" panose="020B0604020202020204" pitchFamily="34" charset="0"/>
              </a:rPr>
              <a:t> und </a:t>
            </a:r>
            <a:r>
              <a:rPr lang="en-US" sz="2400" dirty="0" err="1">
                <a:latin typeface="Arial" panose="020B0604020202020204" pitchFamily="34" charset="0"/>
                <a:cs typeface="Arial" panose="020B0604020202020204" pitchFamily="34" charset="0"/>
              </a:rPr>
              <a:t>Expertiselevel</a:t>
            </a:r>
            <a:r>
              <a:rPr lang="en-US" sz="2400" dirty="0">
                <a:latin typeface="Arial" panose="020B0604020202020204" pitchFamily="34" charset="0"/>
                <a:cs typeface="Arial" panose="020B0604020202020204" pitchFamily="34" charset="0"/>
              </a:rPr>
              <a:t>.</a:t>
            </a:r>
          </a:p>
        </p:txBody>
      </p:sp>
      <p:pic>
        <p:nvPicPr>
          <p:cNvPr id="11" name="Grafik 10"/>
          <p:cNvPicPr>
            <a:picLocks noChangeAspect="1"/>
          </p:cNvPicPr>
          <p:nvPr/>
        </p:nvPicPr>
        <p:blipFill>
          <a:blip r:embed="rId3"/>
          <a:stretch>
            <a:fillRect/>
          </a:stretch>
        </p:blipFill>
        <p:spPr>
          <a:xfrm>
            <a:off x="368774" y="471054"/>
            <a:ext cx="3873686" cy="3305406"/>
          </a:xfrm>
          <a:prstGeom prst="rect">
            <a:avLst/>
          </a:prstGeom>
        </p:spPr>
      </p:pic>
      <p:pic>
        <p:nvPicPr>
          <p:cNvPr id="12" name="Grafik 11"/>
          <p:cNvPicPr>
            <a:picLocks noChangeAspect="1"/>
          </p:cNvPicPr>
          <p:nvPr/>
        </p:nvPicPr>
        <p:blipFill>
          <a:blip r:embed="rId4"/>
          <a:stretch>
            <a:fillRect/>
          </a:stretch>
        </p:blipFill>
        <p:spPr>
          <a:xfrm>
            <a:off x="589026" y="3619196"/>
            <a:ext cx="3653434" cy="3107692"/>
          </a:xfrm>
          <a:prstGeom prst="rect">
            <a:avLst/>
          </a:prstGeom>
        </p:spPr>
      </p:pic>
      <p:sp>
        <p:nvSpPr>
          <p:cNvPr id="2" name="Slide Number Placeholder 5">
            <a:extLst>
              <a:ext uri="{FF2B5EF4-FFF2-40B4-BE49-F238E27FC236}">
                <a16:creationId xmlns:a16="http://schemas.microsoft.com/office/drawing/2014/main" id="{C59F2799-D636-AF80-4863-742DA8EFE5EC}"/>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2</a:t>
            </a:fld>
            <a:endParaRPr lang="de-CH" dirty="0"/>
          </a:p>
        </p:txBody>
      </p:sp>
    </p:spTree>
    <p:extLst>
      <p:ext uri="{BB962C8B-B14F-4D97-AF65-F5344CB8AC3E}">
        <p14:creationId xmlns:p14="http://schemas.microsoft.com/office/powerpoint/2010/main" val="396332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a:extLst>
            <a:ext uri="{FF2B5EF4-FFF2-40B4-BE49-F238E27FC236}">
              <a16:creationId xmlns:a16="http://schemas.microsoft.com/office/drawing/2014/main" id="{94AC91E1-E141-6391-C4B3-3BA5E416F1D0}"/>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9086E9E8-001F-449E-49F1-F83036B7BE5B}"/>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hteck 3">
            <a:extLst>
              <a:ext uri="{FF2B5EF4-FFF2-40B4-BE49-F238E27FC236}">
                <a16:creationId xmlns:a16="http://schemas.microsoft.com/office/drawing/2014/main" id="{DDAD0972-43EF-5C64-F006-6C2B98E6BB81}"/>
              </a:ext>
            </a:extLst>
          </p:cNvPr>
          <p:cNvSpPr/>
          <p:nvPr/>
        </p:nvSpPr>
        <p:spPr>
          <a:xfrm>
            <a:off x="324332" y="5877272"/>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1</a:t>
            </a:r>
          </a:p>
        </p:txBody>
      </p:sp>
      <p:sp>
        <p:nvSpPr>
          <p:cNvPr id="5" name="Rechteck 4">
            <a:extLst>
              <a:ext uri="{FF2B5EF4-FFF2-40B4-BE49-F238E27FC236}">
                <a16:creationId xmlns:a16="http://schemas.microsoft.com/office/drawing/2014/main" id="{3E71F9B3-DD52-2039-08B0-55F0130E36CF}"/>
              </a:ext>
            </a:extLst>
          </p:cNvPr>
          <p:cNvSpPr/>
          <p:nvPr/>
        </p:nvSpPr>
        <p:spPr>
          <a:xfrm>
            <a:off x="1241333" y="487628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2</a:t>
            </a:r>
          </a:p>
        </p:txBody>
      </p:sp>
      <p:sp>
        <p:nvSpPr>
          <p:cNvPr id="6" name="Rechteck 5">
            <a:extLst>
              <a:ext uri="{FF2B5EF4-FFF2-40B4-BE49-F238E27FC236}">
                <a16:creationId xmlns:a16="http://schemas.microsoft.com/office/drawing/2014/main" id="{D8F2C016-1B03-2509-2DAA-0FE21E606025}"/>
              </a:ext>
            </a:extLst>
          </p:cNvPr>
          <p:cNvSpPr/>
          <p:nvPr/>
        </p:nvSpPr>
        <p:spPr>
          <a:xfrm>
            <a:off x="2279459" y="6165304"/>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3</a:t>
            </a:r>
          </a:p>
        </p:txBody>
      </p:sp>
      <p:sp>
        <p:nvSpPr>
          <p:cNvPr id="7" name="Rechteck 6">
            <a:extLst>
              <a:ext uri="{FF2B5EF4-FFF2-40B4-BE49-F238E27FC236}">
                <a16:creationId xmlns:a16="http://schemas.microsoft.com/office/drawing/2014/main" id="{D38667C8-800D-0C8F-5D06-8DE6CEF74F04}"/>
              </a:ext>
            </a:extLst>
          </p:cNvPr>
          <p:cNvSpPr/>
          <p:nvPr/>
        </p:nvSpPr>
        <p:spPr>
          <a:xfrm>
            <a:off x="3404727" y="4451361"/>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4</a:t>
            </a:r>
          </a:p>
        </p:txBody>
      </p:sp>
      <p:cxnSp>
        <p:nvCxnSpPr>
          <p:cNvPr id="8" name="Gerader Verbinder 7">
            <a:extLst>
              <a:ext uri="{FF2B5EF4-FFF2-40B4-BE49-F238E27FC236}">
                <a16:creationId xmlns:a16="http://schemas.microsoft.com/office/drawing/2014/main" id="{0CD30E97-C5FF-82FA-1B83-3941CA153637}"/>
              </a:ext>
            </a:extLst>
          </p:cNvPr>
          <p:cNvCxnSpPr>
            <a:stCxn id="4" idx="0"/>
            <a:endCxn id="5" idx="2"/>
          </p:cNvCxnSpPr>
          <p:nvPr/>
        </p:nvCxnSpPr>
        <p:spPr>
          <a:xfrm flipV="1">
            <a:off x="936400" y="5164317"/>
            <a:ext cx="917001" cy="712955"/>
          </a:xfrm>
          <a:prstGeom prst="line">
            <a:avLst/>
          </a:prstGeom>
        </p:spPr>
        <p:style>
          <a:lnRef idx="1">
            <a:schemeClr val="dk1"/>
          </a:lnRef>
          <a:fillRef idx="0">
            <a:schemeClr val="dk1"/>
          </a:fillRef>
          <a:effectRef idx="0">
            <a:schemeClr val="dk1"/>
          </a:effectRef>
          <a:fontRef idx="minor">
            <a:schemeClr val="tx1"/>
          </a:fontRef>
        </p:style>
      </p:cxnSp>
      <p:cxnSp>
        <p:nvCxnSpPr>
          <p:cNvPr id="9" name="Gerader Verbinder 8">
            <a:extLst>
              <a:ext uri="{FF2B5EF4-FFF2-40B4-BE49-F238E27FC236}">
                <a16:creationId xmlns:a16="http://schemas.microsoft.com/office/drawing/2014/main" id="{D22040DD-8290-F9F3-422C-A8882BBA27E2}"/>
              </a:ext>
            </a:extLst>
          </p:cNvPr>
          <p:cNvCxnSpPr>
            <a:cxnSpLocks/>
            <a:stCxn id="6" idx="0"/>
            <a:endCxn id="7" idx="1"/>
          </p:cNvCxnSpPr>
          <p:nvPr/>
        </p:nvCxnSpPr>
        <p:spPr>
          <a:xfrm flipV="1">
            <a:off x="2891527" y="4595377"/>
            <a:ext cx="513200" cy="1569927"/>
          </a:xfrm>
          <a:prstGeom prst="line">
            <a:avLst/>
          </a:prstGeom>
        </p:spPr>
        <p:style>
          <a:lnRef idx="1">
            <a:schemeClr val="dk1"/>
          </a:lnRef>
          <a:fillRef idx="0">
            <a:schemeClr val="dk1"/>
          </a:fillRef>
          <a:effectRef idx="0">
            <a:schemeClr val="dk1"/>
          </a:effectRef>
          <a:fontRef idx="minor">
            <a:schemeClr val="tx1"/>
          </a:fontRef>
        </p:style>
      </p:cxnSp>
      <p:cxnSp>
        <p:nvCxnSpPr>
          <p:cNvPr id="10" name="Gerader Verbinder 9">
            <a:extLst>
              <a:ext uri="{FF2B5EF4-FFF2-40B4-BE49-F238E27FC236}">
                <a16:creationId xmlns:a16="http://schemas.microsoft.com/office/drawing/2014/main" id="{5BFF2679-7997-E358-95B1-6F051CAE7CD9}"/>
              </a:ext>
            </a:extLst>
          </p:cNvPr>
          <p:cNvCxnSpPr>
            <a:cxnSpLocks/>
            <a:stCxn id="5" idx="3"/>
            <a:endCxn id="7" idx="1"/>
          </p:cNvCxnSpPr>
          <p:nvPr/>
        </p:nvCxnSpPr>
        <p:spPr>
          <a:xfrm flipV="1">
            <a:off x="2465469" y="4595377"/>
            <a:ext cx="939258" cy="424924"/>
          </a:xfrm>
          <a:prstGeom prst="line">
            <a:avLst/>
          </a:prstGeom>
        </p:spPr>
        <p:style>
          <a:lnRef idx="1">
            <a:schemeClr val="dk1"/>
          </a:lnRef>
          <a:fillRef idx="0">
            <a:schemeClr val="dk1"/>
          </a:fillRef>
          <a:effectRef idx="0">
            <a:schemeClr val="dk1"/>
          </a:effectRef>
          <a:fontRef idx="minor">
            <a:schemeClr val="tx1"/>
          </a:fontRef>
        </p:style>
      </p:cxnSp>
      <p:sp>
        <p:nvSpPr>
          <p:cNvPr id="11" name="Textfeld 10">
            <a:extLst>
              <a:ext uri="{FF2B5EF4-FFF2-40B4-BE49-F238E27FC236}">
                <a16:creationId xmlns:a16="http://schemas.microsoft.com/office/drawing/2014/main" id="{2E34478F-5CB6-9B74-4436-41AE83CD64F5}"/>
              </a:ext>
            </a:extLst>
          </p:cNvPr>
          <p:cNvSpPr txBox="1"/>
          <p:nvPr/>
        </p:nvSpPr>
        <p:spPr>
          <a:xfrm>
            <a:off x="215848" y="5340208"/>
            <a:ext cx="1751858" cy="276999"/>
          </a:xfrm>
          <a:prstGeom prst="rect">
            <a:avLst/>
          </a:prstGeom>
          <a:noFill/>
        </p:spPr>
        <p:txBody>
          <a:bodyPr wrap="square" rtlCol="0">
            <a:spAutoFit/>
          </a:bodyPr>
          <a:lstStyle/>
          <a:p>
            <a:r>
              <a:rPr lang="de-CH" sz="1200" dirty="0"/>
              <a:t>Verknüpfung 1</a:t>
            </a:r>
          </a:p>
        </p:txBody>
      </p:sp>
      <p:sp>
        <p:nvSpPr>
          <p:cNvPr id="12" name="Textfeld 11">
            <a:extLst>
              <a:ext uri="{FF2B5EF4-FFF2-40B4-BE49-F238E27FC236}">
                <a16:creationId xmlns:a16="http://schemas.microsoft.com/office/drawing/2014/main" id="{187CD8D0-84BA-8830-2E51-CF39CD0C790C}"/>
              </a:ext>
            </a:extLst>
          </p:cNvPr>
          <p:cNvSpPr txBox="1"/>
          <p:nvPr/>
        </p:nvSpPr>
        <p:spPr>
          <a:xfrm>
            <a:off x="3140866" y="5324482"/>
            <a:ext cx="1751858" cy="276999"/>
          </a:xfrm>
          <a:prstGeom prst="rect">
            <a:avLst/>
          </a:prstGeom>
          <a:noFill/>
        </p:spPr>
        <p:txBody>
          <a:bodyPr wrap="square" rtlCol="0">
            <a:spAutoFit/>
          </a:bodyPr>
          <a:lstStyle/>
          <a:p>
            <a:r>
              <a:rPr lang="de-CH" sz="1200" dirty="0"/>
              <a:t>Verknüpfung 2</a:t>
            </a:r>
          </a:p>
        </p:txBody>
      </p:sp>
      <p:sp>
        <p:nvSpPr>
          <p:cNvPr id="13" name="Textfeld 12">
            <a:extLst>
              <a:ext uri="{FF2B5EF4-FFF2-40B4-BE49-F238E27FC236}">
                <a16:creationId xmlns:a16="http://schemas.microsoft.com/office/drawing/2014/main" id="{B5BD6304-3F29-2469-38EF-66DEB06CDFAE}"/>
              </a:ext>
            </a:extLst>
          </p:cNvPr>
          <p:cNvSpPr txBox="1"/>
          <p:nvPr/>
        </p:nvSpPr>
        <p:spPr>
          <a:xfrm>
            <a:off x="1918341" y="4524964"/>
            <a:ext cx="1751858" cy="276999"/>
          </a:xfrm>
          <a:prstGeom prst="rect">
            <a:avLst/>
          </a:prstGeom>
          <a:noFill/>
        </p:spPr>
        <p:txBody>
          <a:bodyPr wrap="square" rtlCol="0">
            <a:spAutoFit/>
          </a:bodyPr>
          <a:lstStyle/>
          <a:p>
            <a:r>
              <a:rPr lang="de-CH" sz="1200" dirty="0"/>
              <a:t>Verknüpfung 3</a:t>
            </a:r>
          </a:p>
        </p:txBody>
      </p:sp>
      <p:sp>
        <p:nvSpPr>
          <p:cNvPr id="14" name="Rechteck 13">
            <a:extLst>
              <a:ext uri="{FF2B5EF4-FFF2-40B4-BE49-F238E27FC236}">
                <a16:creationId xmlns:a16="http://schemas.microsoft.com/office/drawing/2014/main" id="{30D32AF1-4228-59AF-9D22-5CCD03E7BE37}"/>
              </a:ext>
            </a:extLst>
          </p:cNvPr>
          <p:cNvSpPr/>
          <p:nvPr/>
        </p:nvSpPr>
        <p:spPr>
          <a:xfrm>
            <a:off x="7563139" y="5879725"/>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1</a:t>
            </a:r>
          </a:p>
        </p:txBody>
      </p:sp>
      <p:sp>
        <p:nvSpPr>
          <p:cNvPr id="16" name="Rechteck 15">
            <a:extLst>
              <a:ext uri="{FF2B5EF4-FFF2-40B4-BE49-F238E27FC236}">
                <a16:creationId xmlns:a16="http://schemas.microsoft.com/office/drawing/2014/main" id="{11A39C20-08DD-82A7-7E18-F27B131C97E5}"/>
              </a:ext>
            </a:extLst>
          </p:cNvPr>
          <p:cNvSpPr/>
          <p:nvPr/>
        </p:nvSpPr>
        <p:spPr>
          <a:xfrm>
            <a:off x="9518266" y="6167757"/>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3</a:t>
            </a:r>
          </a:p>
        </p:txBody>
      </p:sp>
      <p:sp>
        <p:nvSpPr>
          <p:cNvPr id="17" name="Rechteck 16">
            <a:extLst>
              <a:ext uri="{FF2B5EF4-FFF2-40B4-BE49-F238E27FC236}">
                <a16:creationId xmlns:a16="http://schemas.microsoft.com/office/drawing/2014/main" id="{B550B6D2-3B7A-5F59-F829-835F6225C5E2}"/>
              </a:ext>
            </a:extLst>
          </p:cNvPr>
          <p:cNvSpPr/>
          <p:nvPr/>
        </p:nvSpPr>
        <p:spPr>
          <a:xfrm>
            <a:off x="10643534" y="4453814"/>
            <a:ext cx="1224136" cy="28803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Element 4</a:t>
            </a:r>
          </a:p>
        </p:txBody>
      </p:sp>
      <p:cxnSp>
        <p:nvCxnSpPr>
          <p:cNvPr id="18" name="Gerader Verbinder 17">
            <a:extLst>
              <a:ext uri="{FF2B5EF4-FFF2-40B4-BE49-F238E27FC236}">
                <a16:creationId xmlns:a16="http://schemas.microsoft.com/office/drawing/2014/main" id="{3A83234E-0D1B-A346-9F09-51631440C6C4}"/>
              </a:ext>
            </a:extLst>
          </p:cNvPr>
          <p:cNvCxnSpPr>
            <a:cxnSpLocks/>
            <a:stCxn id="14" idx="3"/>
            <a:endCxn id="16" idx="1"/>
          </p:cNvCxnSpPr>
          <p:nvPr/>
        </p:nvCxnSpPr>
        <p:spPr>
          <a:xfrm>
            <a:off x="8787275" y="6023741"/>
            <a:ext cx="730991" cy="288032"/>
          </a:xfrm>
          <a:prstGeom prst="line">
            <a:avLst/>
          </a:prstGeom>
        </p:spPr>
        <p:style>
          <a:lnRef idx="1">
            <a:schemeClr val="dk1"/>
          </a:lnRef>
          <a:fillRef idx="0">
            <a:schemeClr val="dk1"/>
          </a:fillRef>
          <a:effectRef idx="0">
            <a:schemeClr val="dk1"/>
          </a:effectRef>
          <a:fontRef idx="minor">
            <a:schemeClr val="tx1"/>
          </a:fontRef>
        </p:style>
      </p:cxnSp>
      <p:sp>
        <p:nvSpPr>
          <p:cNvPr id="21" name="Textfeld 20">
            <a:extLst>
              <a:ext uri="{FF2B5EF4-FFF2-40B4-BE49-F238E27FC236}">
                <a16:creationId xmlns:a16="http://schemas.microsoft.com/office/drawing/2014/main" id="{89E8A100-7DA1-63F7-4030-277D631EFFC8}"/>
              </a:ext>
            </a:extLst>
          </p:cNvPr>
          <p:cNvSpPr txBox="1"/>
          <p:nvPr/>
        </p:nvSpPr>
        <p:spPr>
          <a:xfrm>
            <a:off x="8828349" y="5735709"/>
            <a:ext cx="1751858" cy="276999"/>
          </a:xfrm>
          <a:prstGeom prst="rect">
            <a:avLst/>
          </a:prstGeom>
          <a:noFill/>
        </p:spPr>
        <p:txBody>
          <a:bodyPr wrap="square" rtlCol="0">
            <a:spAutoFit/>
          </a:bodyPr>
          <a:lstStyle/>
          <a:p>
            <a:r>
              <a:rPr lang="de-CH" sz="1200" dirty="0"/>
              <a:t>Verknüpfung 1</a:t>
            </a:r>
          </a:p>
        </p:txBody>
      </p:sp>
      <p:sp>
        <p:nvSpPr>
          <p:cNvPr id="25" name="Textfeld 24">
            <a:extLst>
              <a:ext uri="{FF2B5EF4-FFF2-40B4-BE49-F238E27FC236}">
                <a16:creationId xmlns:a16="http://schemas.microsoft.com/office/drawing/2014/main" id="{67F95816-6991-FBAD-3222-4B8663DD6B9A}"/>
              </a:ext>
            </a:extLst>
          </p:cNvPr>
          <p:cNvSpPr txBox="1"/>
          <p:nvPr/>
        </p:nvSpPr>
        <p:spPr>
          <a:xfrm>
            <a:off x="238048" y="156427"/>
            <a:ext cx="12036956" cy="4493538"/>
          </a:xfrm>
          <a:prstGeom prst="rect">
            <a:avLst/>
          </a:prstGeom>
          <a:noFill/>
        </p:spPr>
        <p:txBody>
          <a:bodyPr wrap="square" rtlCol="0">
            <a:spAutoFit/>
          </a:bodyPr>
          <a:lstStyle/>
          <a:p>
            <a:r>
              <a:rPr lang="de-CH" sz="2200" dirty="0">
                <a:latin typeface="Arial" panose="020B0604020202020204" pitchFamily="34" charset="0"/>
                <a:cs typeface="Arial" panose="020B0604020202020204" pitchFamily="34" charset="0"/>
              </a:rPr>
              <a:t>Der Abruf konzeptuellen Inhaltswissens läuft weitestgehend </a:t>
            </a:r>
            <a:r>
              <a:rPr lang="de-CH" sz="2200" i="1" dirty="0">
                <a:latin typeface="Arial" panose="020B0604020202020204" pitchFamily="34" charset="0"/>
                <a:cs typeface="Arial" panose="020B0604020202020204" pitchFamily="34" charset="0"/>
              </a:rPr>
              <a:t>frei von kognitiven Fähigkeiten</a:t>
            </a:r>
            <a:r>
              <a:rPr lang="de-CH" sz="2200" dirty="0">
                <a:latin typeface="Arial" panose="020B0604020202020204" pitchFamily="34" charset="0"/>
                <a:cs typeface="Arial" panose="020B0604020202020204" pitchFamily="34" charset="0"/>
              </a:rPr>
              <a:t> ab</a:t>
            </a:r>
          </a:p>
          <a:p>
            <a:r>
              <a:rPr lang="de-CH" sz="2200" dirty="0">
                <a:latin typeface="Arial" panose="020B0604020202020204" pitchFamily="34" charset="0"/>
                <a:cs typeface="Arial" panose="020B0604020202020204" pitchFamily="34" charset="0"/>
              </a:rPr>
              <a:t>	Aktivierung von Inhibition/System 2 </a:t>
            </a:r>
            <a:r>
              <a:rPr lang="de-CH" sz="2200" i="1" dirty="0">
                <a:latin typeface="Arial" panose="020B0604020202020204" pitchFamily="34" charset="0"/>
                <a:cs typeface="Arial" panose="020B0604020202020204" pitchFamily="34" charset="0"/>
              </a:rPr>
              <a:t>nicht zielführend</a:t>
            </a:r>
          </a:p>
          <a:p>
            <a:r>
              <a:rPr lang="de-CH" sz="2200" dirty="0">
                <a:latin typeface="Arial" panose="020B0604020202020204" pitchFamily="34" charset="0"/>
                <a:cs typeface="Arial" panose="020B0604020202020204" pitchFamily="34" charset="0"/>
              </a:rPr>
              <a:t>	Unterstützung des Aufbaus </a:t>
            </a:r>
            <a:r>
              <a:rPr lang="de-CH" sz="2200" i="1" dirty="0">
                <a:latin typeface="Arial" panose="020B0604020202020204" pitchFamily="34" charset="0"/>
                <a:cs typeface="Arial" panose="020B0604020202020204" pitchFamily="34" charset="0"/>
              </a:rPr>
              <a:t>elaborierter relationaler Wissensstrukturen</a:t>
            </a:r>
          </a:p>
          <a:p>
            <a:endParaRPr lang="de-CH" sz="2200" dirty="0">
              <a:latin typeface="Arial" panose="020B0604020202020204" pitchFamily="34" charset="0"/>
              <a:cs typeface="Arial" panose="020B0604020202020204" pitchFamily="34" charset="0"/>
            </a:endParaRPr>
          </a:p>
          <a:p>
            <a:r>
              <a:rPr lang="de-CH" sz="2200" dirty="0">
                <a:latin typeface="Arial" panose="020B0604020202020204" pitchFamily="34" charset="0"/>
                <a:cs typeface="Arial" panose="020B0604020202020204" pitchFamily="34" charset="0"/>
              </a:rPr>
              <a:t>Der Abruf konzeptuellen Inhaltswissens läuft sehr </a:t>
            </a:r>
            <a:r>
              <a:rPr lang="de-CH" sz="2200" i="1" dirty="0">
                <a:latin typeface="Arial" panose="020B0604020202020204" pitchFamily="34" charset="0"/>
                <a:cs typeface="Arial" panose="020B0604020202020204" pitchFamily="34" charset="0"/>
              </a:rPr>
              <a:t>themenspezifisch</a:t>
            </a:r>
            <a:r>
              <a:rPr lang="de-CH" sz="2200" dirty="0">
                <a:latin typeface="Arial" panose="020B0604020202020204" pitchFamily="34" charset="0"/>
                <a:cs typeface="Arial" panose="020B0604020202020204" pitchFamily="34" charset="0"/>
              </a:rPr>
              <a:t> ab</a:t>
            </a:r>
          </a:p>
          <a:p>
            <a:r>
              <a:rPr lang="de-CH" sz="2200" dirty="0">
                <a:latin typeface="Arial" panose="020B0604020202020204" pitchFamily="34" charset="0"/>
                <a:cs typeface="Arial" panose="020B0604020202020204" pitchFamily="34" charset="0"/>
              </a:rPr>
              <a:t>	Entscheidende Rolle von Domänenexpertise</a:t>
            </a:r>
          </a:p>
          <a:p>
            <a:endParaRPr lang="de-CH" sz="2200" dirty="0">
              <a:latin typeface="Arial" panose="020B0604020202020204" pitchFamily="34" charset="0"/>
              <a:cs typeface="Arial" panose="020B0604020202020204" pitchFamily="34" charset="0"/>
            </a:endParaRPr>
          </a:p>
          <a:p>
            <a:r>
              <a:rPr lang="de-CH" sz="2200" dirty="0">
                <a:latin typeface="Arial" panose="020B0604020202020204" pitchFamily="34" charset="0"/>
                <a:cs typeface="Arial" panose="020B0604020202020204" pitchFamily="34" charset="0"/>
              </a:rPr>
              <a:t>Wissenselemente können sehr </a:t>
            </a:r>
            <a:r>
              <a:rPr lang="de-CH" sz="2200" i="1" dirty="0">
                <a:latin typeface="Arial" panose="020B0604020202020204" pitchFamily="34" charset="0"/>
                <a:cs typeface="Arial" panose="020B0604020202020204" pitchFamily="34" charset="0"/>
              </a:rPr>
              <a:t>heterogen oder homogen</a:t>
            </a:r>
            <a:r>
              <a:rPr lang="de-CH" sz="2200" dirty="0">
                <a:latin typeface="Arial" panose="020B0604020202020204" pitchFamily="34" charset="0"/>
                <a:cs typeface="Arial" panose="020B0604020202020204" pitchFamily="34" charset="0"/>
              </a:rPr>
              <a:t> sein</a:t>
            </a:r>
          </a:p>
          <a:p>
            <a:r>
              <a:rPr lang="de-CH" sz="2200" dirty="0">
                <a:latin typeface="Arial" panose="020B0604020202020204" pitchFamily="34" charset="0"/>
                <a:cs typeface="Arial" panose="020B0604020202020204" pitchFamily="34" charset="0"/>
              </a:rPr>
              <a:t>	Veränderung durch Lernen und Entwicklung</a:t>
            </a:r>
          </a:p>
          <a:p>
            <a:endParaRPr lang="de-CH" sz="2200" dirty="0">
              <a:latin typeface="Arial" panose="020B0604020202020204" pitchFamily="34" charset="0"/>
              <a:cs typeface="Arial" panose="020B0604020202020204" pitchFamily="34" charset="0"/>
            </a:endParaRPr>
          </a:p>
          <a:p>
            <a:r>
              <a:rPr lang="de-CH" sz="2200" dirty="0">
                <a:latin typeface="Arial" panose="020B0604020202020204" pitchFamily="34" charset="0"/>
                <a:cs typeface="Arial" panose="020B0604020202020204" pitchFamily="34" charset="0"/>
              </a:rPr>
              <a:t>Wissenserhebung benötigt </a:t>
            </a:r>
            <a:r>
              <a:rPr lang="de-CH" sz="2200" i="1" dirty="0">
                <a:latin typeface="Arial" panose="020B0604020202020204" pitchFamily="34" charset="0"/>
                <a:cs typeface="Arial" panose="020B0604020202020204" pitchFamily="34" charset="0"/>
              </a:rPr>
              <a:t>Modellfrei </a:t>
            </a:r>
            <a:r>
              <a:rPr lang="de-CH" sz="2200" dirty="0">
                <a:latin typeface="Arial" panose="020B0604020202020204" pitchFamily="34" charset="0"/>
                <a:cs typeface="Arial" panose="020B0604020202020204" pitchFamily="34" charset="0"/>
              </a:rPr>
              <a:t>entwickelte Erhebungsinstrumente</a:t>
            </a:r>
          </a:p>
          <a:p>
            <a:r>
              <a:rPr lang="de-CH" sz="2200" dirty="0">
                <a:latin typeface="Arial" panose="020B0604020202020204" pitchFamily="34" charset="0"/>
                <a:cs typeface="Arial" panose="020B0604020202020204" pitchFamily="34" charset="0"/>
              </a:rPr>
              <a:t>	Sicherstellung von </a:t>
            </a:r>
            <a:r>
              <a:rPr lang="de-CH" sz="2200" i="1" dirty="0">
                <a:latin typeface="Arial" panose="020B0604020202020204" pitchFamily="34" charset="0"/>
                <a:cs typeface="Arial" panose="020B0604020202020204" pitchFamily="34" charset="0"/>
              </a:rPr>
              <a:t>Validität</a:t>
            </a:r>
            <a:r>
              <a:rPr lang="de-CH" sz="2200" dirty="0">
                <a:latin typeface="Arial" panose="020B0604020202020204" pitchFamily="34" charset="0"/>
                <a:cs typeface="Arial" panose="020B0604020202020204" pitchFamily="34" charset="0"/>
              </a:rPr>
              <a:t> und </a:t>
            </a:r>
            <a:r>
              <a:rPr lang="de-CH" sz="2200" i="1" dirty="0">
                <a:latin typeface="Arial" panose="020B0604020202020204" pitchFamily="34" charset="0"/>
                <a:cs typeface="Arial" panose="020B0604020202020204" pitchFamily="34" charset="0"/>
              </a:rPr>
              <a:t>Reliabilität</a:t>
            </a:r>
          </a:p>
          <a:p>
            <a:endParaRPr lang="de-CH" sz="2200" dirty="0">
              <a:latin typeface="Arial" panose="020B0604020202020204" pitchFamily="34" charset="0"/>
              <a:cs typeface="Arial" panose="020B0604020202020204" pitchFamily="34" charset="0"/>
            </a:endParaRPr>
          </a:p>
        </p:txBody>
      </p:sp>
      <p:sp>
        <p:nvSpPr>
          <p:cNvPr id="27" name="Slide Number Placeholder 5">
            <a:extLst>
              <a:ext uri="{FF2B5EF4-FFF2-40B4-BE49-F238E27FC236}">
                <a16:creationId xmlns:a16="http://schemas.microsoft.com/office/drawing/2014/main" id="{016A4929-78CD-A6EF-F429-2459B7EFC9B8}"/>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20</a:t>
            </a:fld>
            <a:endParaRPr lang="de-CH" dirty="0"/>
          </a:p>
        </p:txBody>
      </p:sp>
    </p:spTree>
    <p:extLst>
      <p:ext uri="{BB962C8B-B14F-4D97-AF65-F5344CB8AC3E}">
        <p14:creationId xmlns:p14="http://schemas.microsoft.com/office/powerpoint/2010/main" val="214390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C5F8FA5-76E1-419B-1822-22B2F4E4208D}"/>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72520A77-E8FD-20B9-F028-14988A77147A}"/>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3" name="Picture 2" descr="Bianca SIMONSMEIER | PhD | Trier ...">
            <a:extLst>
              <a:ext uri="{FF2B5EF4-FFF2-40B4-BE49-F238E27FC236}">
                <a16:creationId xmlns:a16="http://schemas.microsoft.com/office/drawing/2014/main" id="{7311A0E3-1B21-6274-0D7A-94A3B0A29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3046" y="594911"/>
            <a:ext cx="17621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line Guest Talk by Prof. Michael Schneider | Trier ...">
            <a:extLst>
              <a:ext uri="{FF2B5EF4-FFF2-40B4-BE49-F238E27FC236}">
                <a16:creationId xmlns:a16="http://schemas.microsoft.com/office/drawing/2014/main" id="{39D0F157-4B4E-ADEB-EA3C-427206D971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4085" y="1195206"/>
            <a:ext cx="1866900" cy="1762125"/>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AD554DDF-4386-E979-0D84-3E8FF1F10032}"/>
              </a:ext>
            </a:extLst>
          </p:cNvPr>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D0C516FB-3AAD-295E-BCA7-8F57ACB52362}"/>
              </a:ext>
            </a:extLst>
          </p:cNvPr>
          <p:cNvSpPr txBox="1"/>
          <p:nvPr/>
        </p:nvSpPr>
        <p:spPr>
          <a:xfrm>
            <a:off x="4402355" y="2588248"/>
            <a:ext cx="2845774" cy="861774"/>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B</a:t>
            </a:r>
            <a:r>
              <a:rPr lang="de-CH" dirty="0">
                <a:solidFill>
                  <a:schemeClr val="bg1"/>
                </a:solidFill>
                <a:latin typeface="Arial" panose="020B0604020202020204" pitchFamily="34" charset="0"/>
                <a:cs typeface="Arial" panose="020B0604020202020204" pitchFamily="34" charset="0"/>
              </a:rPr>
              <a:t>ianca </a:t>
            </a:r>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imonsmeier</a:t>
            </a:r>
          </a:p>
          <a:p>
            <a:r>
              <a:rPr lang="de-CH" dirty="0">
                <a:solidFill>
                  <a:schemeClr val="bg1"/>
                </a:solidFill>
                <a:latin typeface="Arial" panose="020B0604020202020204" pitchFamily="34" charset="0"/>
                <a:cs typeface="Arial" panose="020B0604020202020204" pitchFamily="34" charset="0"/>
              </a:rPr>
              <a:t>Universität Trier</a:t>
            </a:r>
          </a:p>
          <a:p>
            <a:r>
              <a:rPr lang="de-CH" sz="1200" dirty="0">
                <a:solidFill>
                  <a:schemeClr val="bg1"/>
                </a:solidFill>
                <a:latin typeface="Arial" panose="020B0604020202020204" pitchFamily="34" charset="0"/>
                <a:cs typeface="Arial" panose="020B0604020202020204" pitchFamily="34" charset="0"/>
              </a:rPr>
              <a:t>Meta-Analyse Vorwissen und Lernen</a:t>
            </a:r>
            <a:endParaRPr lang="en-US" sz="1200" dirty="0">
              <a:solidFill>
                <a:schemeClr val="bg1"/>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0A8BC2A4-D56F-34D3-2062-D82B254755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4657" y="4377799"/>
            <a:ext cx="1702496" cy="1702496"/>
          </a:xfrm>
          <a:prstGeom prst="rect">
            <a:avLst/>
          </a:prstGeom>
        </p:spPr>
      </p:pic>
      <p:pic>
        <p:nvPicPr>
          <p:cNvPr id="7" name="Grafik 6">
            <a:extLst>
              <a:ext uri="{FF2B5EF4-FFF2-40B4-BE49-F238E27FC236}">
                <a16:creationId xmlns:a16="http://schemas.microsoft.com/office/drawing/2014/main" id="{926D460B-D928-1AC0-4814-B1A77C5FB6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0494" y="4880015"/>
            <a:ext cx="1522311" cy="1773824"/>
          </a:xfrm>
          <a:prstGeom prst="rect">
            <a:avLst/>
          </a:prstGeom>
        </p:spPr>
      </p:pic>
      <p:pic>
        <p:nvPicPr>
          <p:cNvPr id="8" name="Grafik 7">
            <a:extLst>
              <a:ext uri="{FF2B5EF4-FFF2-40B4-BE49-F238E27FC236}">
                <a16:creationId xmlns:a16="http://schemas.microsoft.com/office/drawing/2014/main" id="{6F733F95-F61E-C57B-C0A5-A66BE1032C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1473" y="3627906"/>
            <a:ext cx="1700995" cy="1700995"/>
          </a:xfrm>
          <a:prstGeom prst="rect">
            <a:avLst/>
          </a:prstGeom>
        </p:spPr>
      </p:pic>
      <p:sp>
        <p:nvSpPr>
          <p:cNvPr id="9" name="TextBox 5">
            <a:extLst>
              <a:ext uri="{FF2B5EF4-FFF2-40B4-BE49-F238E27FC236}">
                <a16:creationId xmlns:a16="http://schemas.microsoft.com/office/drawing/2014/main" id="{CCC40018-45DB-D30E-0508-64E88FD312BE}"/>
              </a:ext>
            </a:extLst>
          </p:cNvPr>
          <p:cNvSpPr txBox="1"/>
          <p:nvPr/>
        </p:nvSpPr>
        <p:spPr>
          <a:xfrm>
            <a:off x="934056" y="5419887"/>
            <a:ext cx="3250226" cy="830997"/>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D</a:t>
            </a:r>
            <a:r>
              <a:rPr lang="de-CH" dirty="0">
                <a:solidFill>
                  <a:schemeClr val="bg1"/>
                </a:solidFill>
                <a:latin typeface="Arial" panose="020B0604020202020204" pitchFamily="34" charset="0"/>
                <a:cs typeface="Arial" panose="020B0604020202020204" pitchFamily="34" charset="0"/>
              </a:rPr>
              <a:t>enis </a:t>
            </a:r>
            <a:r>
              <a:rPr lang="de-CH" b="1" dirty="0">
                <a:solidFill>
                  <a:schemeClr val="bg1"/>
                </a:solidFill>
                <a:latin typeface="Arial" panose="020B0604020202020204" pitchFamily="34" charset="0"/>
                <a:cs typeface="Arial" panose="020B0604020202020204" pitchFamily="34" charset="0"/>
              </a:rPr>
              <a:t>D</a:t>
            </a:r>
            <a:r>
              <a:rPr lang="de-CH" dirty="0">
                <a:solidFill>
                  <a:schemeClr val="bg1"/>
                </a:solidFill>
                <a:latin typeface="Arial" panose="020B0604020202020204" pitchFamily="34" charset="0"/>
                <a:cs typeface="Arial" panose="020B0604020202020204" pitchFamily="34" charset="0"/>
              </a:rPr>
              <a:t>umas</a:t>
            </a:r>
          </a:p>
          <a:p>
            <a:r>
              <a:rPr lang="de-CH" dirty="0">
                <a:solidFill>
                  <a:schemeClr val="bg1"/>
                </a:solidFill>
                <a:latin typeface="Arial" panose="020B0604020202020204" pitchFamily="34" charset="0"/>
                <a:cs typeface="Arial" panose="020B0604020202020204" pitchFamily="34" charset="0"/>
              </a:rPr>
              <a:t>University of Georgia</a:t>
            </a:r>
          </a:p>
          <a:p>
            <a:r>
              <a:rPr lang="de-CH" sz="1200" dirty="0">
                <a:solidFill>
                  <a:schemeClr val="bg1"/>
                </a:solidFill>
                <a:latin typeface="Arial" panose="020B0604020202020204" pitchFamily="34" charset="0"/>
                <a:cs typeface="Arial" panose="020B0604020202020204" pitchFamily="34" charset="0"/>
              </a:rPr>
              <a:t>Relationales Schlussfolgern</a:t>
            </a:r>
          </a:p>
        </p:txBody>
      </p:sp>
      <p:sp>
        <p:nvSpPr>
          <p:cNvPr id="10" name="TextBox 6">
            <a:extLst>
              <a:ext uri="{FF2B5EF4-FFF2-40B4-BE49-F238E27FC236}">
                <a16:creationId xmlns:a16="http://schemas.microsoft.com/office/drawing/2014/main" id="{9CD17081-E418-2BDC-0054-087AA6A0D3D2}"/>
              </a:ext>
            </a:extLst>
          </p:cNvPr>
          <p:cNvSpPr txBox="1"/>
          <p:nvPr/>
        </p:nvSpPr>
        <p:spPr>
          <a:xfrm>
            <a:off x="4094190" y="3993494"/>
            <a:ext cx="3448043" cy="1138773"/>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G</a:t>
            </a:r>
            <a:r>
              <a:rPr lang="de-CH" dirty="0">
                <a:solidFill>
                  <a:schemeClr val="bg1"/>
                </a:solidFill>
                <a:latin typeface="Arial" panose="020B0604020202020204" pitchFamily="34" charset="0"/>
                <a:cs typeface="Arial" panose="020B0604020202020204" pitchFamily="34" charset="0"/>
              </a:rPr>
              <a:t>idon </a:t>
            </a:r>
            <a:r>
              <a:rPr lang="de-CH" b="1" dirty="0">
                <a:solidFill>
                  <a:schemeClr val="bg1"/>
                </a:solidFill>
                <a:latin typeface="Arial" panose="020B0604020202020204" pitchFamily="34" charset="0"/>
                <a:cs typeface="Arial" panose="020B0604020202020204" pitchFamily="34" charset="0"/>
              </a:rPr>
              <a:t>F</a:t>
            </a:r>
            <a:r>
              <a:rPr lang="de-CH" dirty="0">
                <a:solidFill>
                  <a:schemeClr val="bg1"/>
                </a:solidFill>
                <a:latin typeface="Arial" panose="020B0604020202020204" pitchFamily="34" charset="0"/>
                <a:cs typeface="Arial" panose="020B0604020202020204" pitchFamily="34" charset="0"/>
              </a:rPr>
              <a:t>rischkorn</a:t>
            </a:r>
          </a:p>
          <a:p>
            <a:r>
              <a:rPr lang="de-CH" dirty="0">
                <a:solidFill>
                  <a:schemeClr val="bg1"/>
                </a:solidFill>
                <a:latin typeface="Arial" panose="020B0604020202020204" pitchFamily="34" charset="0"/>
                <a:cs typeface="Arial" panose="020B0604020202020204" pitchFamily="34" charset="0"/>
              </a:rPr>
              <a:t>Universität Zürich</a:t>
            </a:r>
          </a:p>
          <a:p>
            <a:r>
              <a:rPr lang="de-CH" sz="1200" dirty="0">
                <a:solidFill>
                  <a:schemeClr val="bg1"/>
                </a:solidFill>
                <a:latin typeface="Arial" panose="020B0604020202020204" pitchFamily="34" charset="0"/>
                <a:cs typeface="Arial" panose="020B0604020202020204" pitchFamily="34" charset="0"/>
              </a:rPr>
              <a:t>Inhibition &amp; Arbeitsgedächtnis</a:t>
            </a:r>
          </a:p>
          <a:p>
            <a:endParaRPr lang="de-CH" dirty="0">
              <a:solidFill>
                <a:schemeClr val="bg1"/>
              </a:solidFill>
              <a:latin typeface="Arial" panose="020B0604020202020204" pitchFamily="34" charset="0"/>
              <a:cs typeface="Arial" panose="020B0604020202020204" pitchFamily="34" charset="0"/>
            </a:endParaRPr>
          </a:p>
        </p:txBody>
      </p:sp>
      <p:sp>
        <p:nvSpPr>
          <p:cNvPr id="11" name="TextBox 7">
            <a:extLst>
              <a:ext uri="{FF2B5EF4-FFF2-40B4-BE49-F238E27FC236}">
                <a16:creationId xmlns:a16="http://schemas.microsoft.com/office/drawing/2014/main" id="{8F98E834-AFBF-E852-8E73-4D322E8C0516}"/>
              </a:ext>
            </a:extLst>
          </p:cNvPr>
          <p:cNvSpPr txBox="1"/>
          <p:nvPr/>
        </p:nvSpPr>
        <p:spPr>
          <a:xfrm>
            <a:off x="9377153" y="4305717"/>
            <a:ext cx="2962520" cy="830997"/>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H</a:t>
            </a:r>
            <a:r>
              <a:rPr lang="de-CH" dirty="0">
                <a:solidFill>
                  <a:schemeClr val="bg1"/>
                </a:solidFill>
                <a:latin typeface="Arial" panose="020B0604020202020204" pitchFamily="34" charset="0"/>
                <a:cs typeface="Arial" panose="020B0604020202020204" pitchFamily="34" charset="0"/>
              </a:rPr>
              <a:t>enrik </a:t>
            </a:r>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ingmann</a:t>
            </a:r>
          </a:p>
          <a:p>
            <a:r>
              <a:rPr lang="de-CH" dirty="0">
                <a:solidFill>
                  <a:schemeClr val="bg1"/>
                </a:solidFill>
                <a:latin typeface="Arial" panose="020B0604020202020204" pitchFamily="34" charset="0"/>
                <a:cs typeface="Arial" panose="020B0604020202020204" pitchFamily="34" charset="0"/>
              </a:rPr>
              <a:t>University College London</a:t>
            </a:r>
          </a:p>
          <a:p>
            <a:r>
              <a:rPr lang="de-CH" sz="1200" dirty="0">
                <a:solidFill>
                  <a:schemeClr val="bg1"/>
                </a:solidFill>
                <a:latin typeface="Arial" panose="020B0604020202020204" pitchFamily="34" charset="0"/>
                <a:cs typeface="Arial" panose="020B0604020202020204" pitchFamily="34" charset="0"/>
              </a:rPr>
              <a:t>Bayes. Diffusionsmodell</a:t>
            </a:r>
          </a:p>
        </p:txBody>
      </p:sp>
      <p:pic>
        <p:nvPicPr>
          <p:cNvPr id="12" name="Picture 2" descr="Stefan Wehrli - Decision Science Laboratory | ETH Zurich">
            <a:extLst>
              <a:ext uri="{FF2B5EF4-FFF2-40B4-BE49-F238E27FC236}">
                <a16:creationId xmlns:a16="http://schemas.microsoft.com/office/drawing/2014/main" id="{4F0A5EFC-027F-9FF2-58AF-0C6D242576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502" y="423896"/>
            <a:ext cx="1152525" cy="16192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a:extLst>
              <a:ext uri="{FF2B5EF4-FFF2-40B4-BE49-F238E27FC236}">
                <a16:creationId xmlns:a16="http://schemas.microsoft.com/office/drawing/2014/main" id="{3329DC45-CAED-6212-3027-DAE771352F62}"/>
              </a:ext>
            </a:extLst>
          </p:cNvPr>
          <p:cNvSpPr txBox="1"/>
          <p:nvPr/>
        </p:nvSpPr>
        <p:spPr>
          <a:xfrm>
            <a:off x="647318" y="2114072"/>
            <a:ext cx="3250226" cy="1015663"/>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tefan </a:t>
            </a:r>
            <a:r>
              <a:rPr lang="de-CH" b="1" dirty="0">
                <a:solidFill>
                  <a:schemeClr val="bg1"/>
                </a:solidFill>
                <a:latin typeface="Arial" panose="020B0604020202020204" pitchFamily="34" charset="0"/>
                <a:cs typeface="Arial" panose="020B0604020202020204" pitchFamily="34" charset="0"/>
              </a:rPr>
              <a:t>W</a:t>
            </a:r>
            <a:r>
              <a:rPr lang="de-CH" dirty="0">
                <a:solidFill>
                  <a:schemeClr val="bg1"/>
                </a:solidFill>
                <a:latin typeface="Arial" panose="020B0604020202020204" pitchFamily="34" charset="0"/>
                <a:cs typeface="Arial" panose="020B0604020202020204" pitchFamily="34" charset="0"/>
              </a:rPr>
              <a:t>ehrli + Team</a:t>
            </a:r>
          </a:p>
          <a:p>
            <a:r>
              <a:rPr lang="de-CH" sz="1200" dirty="0">
                <a:solidFill>
                  <a:schemeClr val="bg1"/>
                </a:solidFill>
                <a:latin typeface="Arial" panose="020B0604020202020204" pitchFamily="34" charset="0"/>
                <a:cs typeface="Arial" panose="020B0604020202020204" pitchFamily="34" charset="0"/>
              </a:rPr>
              <a:t>Patricia Wäger, Lea Weber, Manuel Widmer</a:t>
            </a:r>
          </a:p>
          <a:p>
            <a:r>
              <a:rPr lang="de-CH" dirty="0">
                <a:solidFill>
                  <a:schemeClr val="bg1"/>
                </a:solidFill>
                <a:latin typeface="Arial" panose="020B0604020202020204" pitchFamily="34" charset="0"/>
                <a:cs typeface="Arial" panose="020B0604020202020204" pitchFamily="34" charset="0"/>
              </a:rPr>
              <a:t>ETH Zürich</a:t>
            </a:r>
          </a:p>
          <a:p>
            <a:r>
              <a:rPr lang="de-CH" sz="1200" dirty="0" err="1">
                <a:solidFill>
                  <a:schemeClr val="bg1"/>
                </a:solidFill>
                <a:latin typeface="Arial" panose="020B0604020202020204" pitchFamily="34" charset="0"/>
                <a:cs typeface="Arial" panose="020B0604020202020204" pitchFamily="34" charset="0"/>
              </a:rPr>
              <a:t>Decision</a:t>
            </a:r>
            <a:r>
              <a:rPr lang="de-CH" sz="1200" dirty="0">
                <a:solidFill>
                  <a:schemeClr val="bg1"/>
                </a:solidFill>
                <a:latin typeface="Arial" panose="020B0604020202020204" pitchFamily="34" charset="0"/>
                <a:cs typeface="Arial" panose="020B0604020202020204" pitchFamily="34" charset="0"/>
              </a:rPr>
              <a:t> Science Lab</a:t>
            </a:r>
          </a:p>
        </p:txBody>
      </p:sp>
      <p:sp>
        <p:nvSpPr>
          <p:cNvPr id="14" name="Textfeld 13">
            <a:extLst>
              <a:ext uri="{FF2B5EF4-FFF2-40B4-BE49-F238E27FC236}">
                <a16:creationId xmlns:a16="http://schemas.microsoft.com/office/drawing/2014/main" id="{CE18B4CF-B285-124B-F025-7891A840F66E}"/>
              </a:ext>
            </a:extLst>
          </p:cNvPr>
          <p:cNvSpPr txBox="1"/>
          <p:nvPr/>
        </p:nvSpPr>
        <p:spPr>
          <a:xfrm>
            <a:off x="7561414" y="3019135"/>
            <a:ext cx="2845774" cy="830997"/>
          </a:xfrm>
          <a:prstGeom prst="rect">
            <a:avLst/>
          </a:prstGeom>
          <a:noFill/>
        </p:spPr>
        <p:txBody>
          <a:bodyPr wrap="square" rtlCol="0">
            <a:spAutoFit/>
          </a:bodyPr>
          <a:lstStyle/>
          <a:p>
            <a:r>
              <a:rPr lang="de-CH" b="1" dirty="0">
                <a:solidFill>
                  <a:schemeClr val="bg1"/>
                </a:solidFill>
                <a:latin typeface="Arial" panose="020B0604020202020204" pitchFamily="34" charset="0"/>
                <a:cs typeface="Arial" panose="020B0604020202020204" pitchFamily="34" charset="0"/>
              </a:rPr>
              <a:t>M</a:t>
            </a:r>
            <a:r>
              <a:rPr lang="de-CH" dirty="0">
                <a:solidFill>
                  <a:schemeClr val="bg1"/>
                </a:solidFill>
                <a:latin typeface="Arial" panose="020B0604020202020204" pitchFamily="34" charset="0"/>
                <a:cs typeface="Arial" panose="020B0604020202020204" pitchFamily="34" charset="0"/>
              </a:rPr>
              <a:t>ichael </a:t>
            </a:r>
            <a:r>
              <a:rPr lang="de-CH" b="1" dirty="0">
                <a:solidFill>
                  <a:schemeClr val="bg1"/>
                </a:solidFill>
                <a:latin typeface="Arial" panose="020B0604020202020204" pitchFamily="34" charset="0"/>
                <a:cs typeface="Arial" panose="020B0604020202020204" pitchFamily="34" charset="0"/>
              </a:rPr>
              <a:t>S</a:t>
            </a:r>
            <a:r>
              <a:rPr lang="de-CH" dirty="0">
                <a:solidFill>
                  <a:schemeClr val="bg1"/>
                </a:solidFill>
                <a:latin typeface="Arial" panose="020B0604020202020204" pitchFamily="34" charset="0"/>
                <a:cs typeface="Arial" panose="020B0604020202020204" pitchFamily="34" charset="0"/>
              </a:rPr>
              <a:t>chneider</a:t>
            </a:r>
          </a:p>
          <a:p>
            <a:r>
              <a:rPr lang="de-CH" dirty="0">
                <a:solidFill>
                  <a:schemeClr val="bg1"/>
                </a:solidFill>
                <a:latin typeface="Arial" panose="020B0604020202020204" pitchFamily="34" charset="0"/>
                <a:cs typeface="Arial" panose="020B0604020202020204" pitchFamily="34" charset="0"/>
              </a:rPr>
              <a:t>Universität Trier</a:t>
            </a:r>
          </a:p>
          <a:p>
            <a:r>
              <a:rPr lang="de-CH" sz="1200" dirty="0">
                <a:solidFill>
                  <a:schemeClr val="bg1"/>
                </a:solidFill>
                <a:latin typeface="Arial" panose="020B0604020202020204" pitchFamily="34" charset="0"/>
                <a:cs typeface="Arial" panose="020B0604020202020204" pitchFamily="34" charset="0"/>
              </a:rPr>
              <a:t>Meta-Analyse Vorwissen und Lernen</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6659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CA6CCA-B7A3-C8B1-A5B1-126BECF2F18F}"/>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AB325F6E-930E-437F-E6B7-7E17E4A75A84}"/>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feld 2">
            <a:extLst>
              <a:ext uri="{FF2B5EF4-FFF2-40B4-BE49-F238E27FC236}">
                <a16:creationId xmlns:a16="http://schemas.microsoft.com/office/drawing/2014/main" id="{7D6A0401-3BEB-2FCA-D3B7-47D143240FB0}"/>
              </a:ext>
            </a:extLst>
          </p:cNvPr>
          <p:cNvSpPr txBox="1"/>
          <p:nvPr/>
        </p:nvSpPr>
        <p:spPr>
          <a:xfrm>
            <a:off x="8862908" y="6234323"/>
            <a:ext cx="2679590" cy="3700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David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Ausubel</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(1968)</a:t>
            </a:r>
          </a:p>
        </p:txBody>
      </p:sp>
      <p:pic>
        <p:nvPicPr>
          <p:cNvPr id="4" name="Grafik 3">
            <a:extLst>
              <a:ext uri="{FF2B5EF4-FFF2-40B4-BE49-F238E27FC236}">
                <a16:creationId xmlns:a16="http://schemas.microsoft.com/office/drawing/2014/main" id="{2DCCBA54-46F0-652C-84A0-C1B04AFEE60C}"/>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3898" r="30731" b="6376"/>
          <a:stretch/>
        </p:blipFill>
        <p:spPr>
          <a:xfrm>
            <a:off x="8903700" y="3703508"/>
            <a:ext cx="2838027" cy="2469452"/>
          </a:xfrm>
          <a:prstGeom prst="rect">
            <a:avLst/>
          </a:prstGeom>
        </p:spPr>
      </p:pic>
      <p:sp>
        <p:nvSpPr>
          <p:cNvPr id="5" name="Rechteckige Legende 2">
            <a:extLst>
              <a:ext uri="{FF2B5EF4-FFF2-40B4-BE49-F238E27FC236}">
                <a16:creationId xmlns:a16="http://schemas.microsoft.com/office/drawing/2014/main" id="{6BC4ED1A-EE83-DB8F-25A7-64E5DA68F7FB}"/>
              </a:ext>
            </a:extLst>
          </p:cNvPr>
          <p:cNvSpPr/>
          <p:nvPr/>
        </p:nvSpPr>
        <p:spPr>
          <a:xfrm>
            <a:off x="7320136" y="2132856"/>
            <a:ext cx="4536504" cy="1355411"/>
          </a:xfrm>
          <a:prstGeom prst="wedgeRectCallout">
            <a:avLst>
              <a:gd name="adj1" fmla="val -1653"/>
              <a:gd name="adj2" fmla="val 106455"/>
            </a:avLst>
          </a:prstGeom>
          <a:solidFill>
            <a:schemeClr val="bg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feld 6">
            <a:extLst>
              <a:ext uri="{FF2B5EF4-FFF2-40B4-BE49-F238E27FC236}">
                <a16:creationId xmlns:a16="http://schemas.microsoft.com/office/drawing/2014/main" id="{6BD86AFE-DF7E-277E-B6DE-8EA93B157AB4}"/>
              </a:ext>
            </a:extLst>
          </p:cNvPr>
          <p:cNvSpPr txBox="1"/>
          <p:nvPr/>
        </p:nvSpPr>
        <p:spPr>
          <a:xfrm>
            <a:off x="7279932" y="2487395"/>
            <a:ext cx="484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most important single factor influencing learning is what the learner already knows.</a:t>
            </a:r>
            <a:endParaRPr kumimoji="0" lang="en-US" sz="18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62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D2F4AD-5D44-C6F0-EA4E-91D5B6307D2B}"/>
            </a:ext>
          </a:extLst>
        </p:cNvPr>
        <p:cNvGrpSpPr/>
        <p:nvPr/>
      </p:nvGrpSpPr>
      <p:grpSpPr>
        <a:xfrm>
          <a:off x="0" y="0"/>
          <a:ext cx="0" cy="0"/>
          <a:chOff x="0" y="0"/>
          <a:chExt cx="0" cy="0"/>
        </a:xfrm>
      </p:grpSpPr>
      <p:sp>
        <p:nvSpPr>
          <p:cNvPr id="4" name="Rechteck 3">
            <a:extLst>
              <a:ext uri="{FF2B5EF4-FFF2-40B4-BE49-F238E27FC236}">
                <a16:creationId xmlns:a16="http://schemas.microsoft.com/office/drawing/2014/main" id="{B0B2C24F-8AF3-E560-39B0-C276BDCC1E47}"/>
              </a:ext>
            </a:extLst>
          </p:cNvPr>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Ellipse 55">
            <a:extLst>
              <a:ext uri="{FF2B5EF4-FFF2-40B4-BE49-F238E27FC236}">
                <a16:creationId xmlns:a16="http://schemas.microsoft.com/office/drawing/2014/main" id="{33A5ACA2-57D6-17B3-A8F6-675A2487820F}"/>
              </a:ext>
            </a:extLst>
          </p:cNvPr>
          <p:cNvSpPr/>
          <p:nvPr/>
        </p:nvSpPr>
        <p:spPr>
          <a:xfrm>
            <a:off x="14921512" y="4092824"/>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T1</a:t>
            </a:r>
          </a:p>
        </p:txBody>
      </p:sp>
      <p:sp>
        <p:nvSpPr>
          <p:cNvPr id="57" name="Ellipse 56">
            <a:extLst>
              <a:ext uri="{FF2B5EF4-FFF2-40B4-BE49-F238E27FC236}">
                <a16:creationId xmlns:a16="http://schemas.microsoft.com/office/drawing/2014/main" id="{A1C82FD8-36FB-8602-613F-56E03C280960}"/>
              </a:ext>
            </a:extLst>
          </p:cNvPr>
          <p:cNvSpPr/>
          <p:nvPr/>
        </p:nvSpPr>
        <p:spPr>
          <a:xfrm>
            <a:off x="17648149"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T2</a:t>
            </a:r>
          </a:p>
        </p:txBody>
      </p:sp>
      <p:sp>
        <p:nvSpPr>
          <p:cNvPr id="58" name="Ellipse 57">
            <a:extLst>
              <a:ext uri="{FF2B5EF4-FFF2-40B4-BE49-F238E27FC236}">
                <a16:creationId xmlns:a16="http://schemas.microsoft.com/office/drawing/2014/main" id="{318CFB2F-FBFB-CFD2-28E8-FD3405C12172}"/>
              </a:ext>
            </a:extLst>
          </p:cNvPr>
          <p:cNvSpPr/>
          <p:nvPr/>
        </p:nvSpPr>
        <p:spPr>
          <a:xfrm>
            <a:off x="20103688" y="4091435"/>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T3</a:t>
            </a:r>
          </a:p>
        </p:txBody>
      </p:sp>
      <p:sp>
        <p:nvSpPr>
          <p:cNvPr id="59" name="Ellipse 58">
            <a:extLst>
              <a:ext uri="{FF2B5EF4-FFF2-40B4-BE49-F238E27FC236}">
                <a16:creationId xmlns:a16="http://schemas.microsoft.com/office/drawing/2014/main" id="{66E29773-A3DF-0CEC-B05D-73C1832378A4}"/>
              </a:ext>
            </a:extLst>
          </p:cNvPr>
          <p:cNvSpPr/>
          <p:nvPr/>
        </p:nvSpPr>
        <p:spPr>
          <a:xfrm>
            <a:off x="15208889" y="2811060"/>
            <a:ext cx="1578543"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T1</a:t>
            </a:r>
          </a:p>
        </p:txBody>
      </p:sp>
      <p:sp>
        <p:nvSpPr>
          <p:cNvPr id="60" name="Ellipse 59">
            <a:extLst>
              <a:ext uri="{FF2B5EF4-FFF2-40B4-BE49-F238E27FC236}">
                <a16:creationId xmlns:a16="http://schemas.microsoft.com/office/drawing/2014/main" id="{73B336E4-CBE4-6BF2-6016-1169077B9AE6}"/>
              </a:ext>
            </a:extLst>
          </p:cNvPr>
          <p:cNvSpPr/>
          <p:nvPr/>
        </p:nvSpPr>
        <p:spPr>
          <a:xfrm>
            <a:off x="18046795" y="2822778"/>
            <a:ext cx="1453190"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T2</a:t>
            </a:r>
          </a:p>
        </p:txBody>
      </p:sp>
      <p:sp>
        <p:nvSpPr>
          <p:cNvPr id="61" name="Ellipse 60">
            <a:extLst>
              <a:ext uri="{FF2B5EF4-FFF2-40B4-BE49-F238E27FC236}">
                <a16:creationId xmlns:a16="http://schemas.microsoft.com/office/drawing/2014/main" id="{EFEF3EDF-93A7-7467-2BAF-895BE8FF4BFA}"/>
              </a:ext>
            </a:extLst>
          </p:cNvPr>
          <p:cNvSpPr/>
          <p:nvPr/>
        </p:nvSpPr>
        <p:spPr>
          <a:xfrm>
            <a:off x="20390153"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T3</a:t>
            </a:r>
          </a:p>
        </p:txBody>
      </p:sp>
      <p:sp>
        <p:nvSpPr>
          <p:cNvPr id="62" name="Ellipse 61">
            <a:extLst>
              <a:ext uri="{FF2B5EF4-FFF2-40B4-BE49-F238E27FC236}">
                <a16:creationId xmlns:a16="http://schemas.microsoft.com/office/drawing/2014/main" id="{7AC4204A-16DE-8ACA-81BF-9C128463C147}"/>
              </a:ext>
            </a:extLst>
          </p:cNvPr>
          <p:cNvSpPr/>
          <p:nvPr/>
        </p:nvSpPr>
        <p:spPr>
          <a:xfrm>
            <a:off x="12638720" y="4134533"/>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63" name="Gewinkelter Verbinder 8">
            <a:extLst>
              <a:ext uri="{FF2B5EF4-FFF2-40B4-BE49-F238E27FC236}">
                <a16:creationId xmlns:a16="http://schemas.microsoft.com/office/drawing/2014/main" id="{E71098A5-85DD-745C-6890-111C5A7ACC6C}"/>
              </a:ext>
            </a:extLst>
          </p:cNvPr>
          <p:cNvCxnSpPr>
            <a:stCxn id="62" idx="4"/>
            <a:endCxn id="56" idx="4"/>
          </p:cNvCxnSpPr>
          <p:nvPr/>
        </p:nvCxnSpPr>
        <p:spPr>
          <a:xfrm rot="5400000" flipH="1" flipV="1">
            <a:off x="14789165" y="3997373"/>
            <a:ext cx="41709" cy="2282792"/>
          </a:xfrm>
          <a:prstGeom prst="bentConnector3">
            <a:avLst>
              <a:gd name="adj1" fmla="val -54808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4" name="Gewinkelter Verbinder 26">
            <a:extLst>
              <a:ext uri="{FF2B5EF4-FFF2-40B4-BE49-F238E27FC236}">
                <a16:creationId xmlns:a16="http://schemas.microsoft.com/office/drawing/2014/main" id="{5A8AE971-CB38-8915-DD42-E68708D3AF48}"/>
              </a:ext>
            </a:extLst>
          </p:cNvPr>
          <p:cNvCxnSpPr>
            <a:stCxn id="62" idx="4"/>
            <a:endCxn id="57" idx="4"/>
          </p:cNvCxnSpPr>
          <p:nvPr/>
        </p:nvCxnSpPr>
        <p:spPr>
          <a:xfrm rot="5400000" flipH="1" flipV="1">
            <a:off x="16158342" y="2639913"/>
            <a:ext cx="29991" cy="5009429"/>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5" name="Gewinkelter Verbinder 27">
            <a:extLst>
              <a:ext uri="{FF2B5EF4-FFF2-40B4-BE49-F238E27FC236}">
                <a16:creationId xmlns:a16="http://schemas.microsoft.com/office/drawing/2014/main" id="{26E826DE-2EEE-280A-D7B1-F24300B1AF40}"/>
              </a:ext>
            </a:extLst>
          </p:cNvPr>
          <p:cNvCxnSpPr>
            <a:stCxn id="62" idx="4"/>
            <a:endCxn id="58" idx="4"/>
          </p:cNvCxnSpPr>
          <p:nvPr/>
        </p:nvCxnSpPr>
        <p:spPr>
          <a:xfrm rot="5400000" flipH="1" flipV="1">
            <a:off x="17379559" y="1405590"/>
            <a:ext cx="43098" cy="7464968"/>
          </a:xfrm>
          <a:prstGeom prst="bentConnector3">
            <a:avLst>
              <a:gd name="adj1" fmla="val -53041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6" name="Ellipse 65">
            <a:extLst>
              <a:ext uri="{FF2B5EF4-FFF2-40B4-BE49-F238E27FC236}">
                <a16:creationId xmlns:a16="http://schemas.microsoft.com/office/drawing/2014/main" id="{FBF98148-7656-E525-7535-4696D1D8D916}"/>
              </a:ext>
            </a:extLst>
          </p:cNvPr>
          <p:cNvSpPr/>
          <p:nvPr/>
        </p:nvSpPr>
        <p:spPr>
          <a:xfrm>
            <a:off x="12504712" y="2625150"/>
            <a:ext cx="2327821" cy="9701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67" name="Gewinkelter Verbinder 37">
            <a:extLst>
              <a:ext uri="{FF2B5EF4-FFF2-40B4-BE49-F238E27FC236}">
                <a16:creationId xmlns:a16="http://schemas.microsoft.com/office/drawing/2014/main" id="{8106B375-7B5F-476C-495F-DCDFEA9B92CF}"/>
              </a:ext>
            </a:extLst>
          </p:cNvPr>
          <p:cNvCxnSpPr>
            <a:stCxn id="66" idx="0"/>
            <a:endCxn id="59" idx="0"/>
          </p:cNvCxnSpPr>
          <p:nvPr/>
        </p:nvCxnSpPr>
        <p:spPr>
          <a:xfrm rot="16200000" flipH="1">
            <a:off x="14771093" y="1522680"/>
            <a:ext cx="185910" cy="2390850"/>
          </a:xfrm>
          <a:prstGeom prst="bentConnector3">
            <a:avLst>
              <a:gd name="adj1" fmla="val -12296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8" name="Gewinkelter Verbinder 40">
            <a:extLst>
              <a:ext uri="{FF2B5EF4-FFF2-40B4-BE49-F238E27FC236}">
                <a16:creationId xmlns:a16="http://schemas.microsoft.com/office/drawing/2014/main" id="{ABC3470C-6C28-5C7F-8D8B-7E1B8C91B112}"/>
              </a:ext>
            </a:extLst>
          </p:cNvPr>
          <p:cNvCxnSpPr>
            <a:stCxn id="66" idx="0"/>
            <a:endCxn id="60" idx="0"/>
          </p:cNvCxnSpPr>
          <p:nvPr/>
        </p:nvCxnSpPr>
        <p:spPr>
          <a:xfrm rot="16200000" flipH="1">
            <a:off x="16122192" y="171581"/>
            <a:ext cx="197628" cy="5104767"/>
          </a:xfrm>
          <a:prstGeom prst="bentConnector3">
            <a:avLst>
              <a:gd name="adj1" fmla="val -115672"/>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9" name="Gewinkelter Verbinder 43">
            <a:extLst>
              <a:ext uri="{FF2B5EF4-FFF2-40B4-BE49-F238E27FC236}">
                <a16:creationId xmlns:a16="http://schemas.microsoft.com/office/drawing/2014/main" id="{3CD955CF-772A-AB56-56EA-EDA016367754}"/>
              </a:ext>
            </a:extLst>
          </p:cNvPr>
          <p:cNvCxnSpPr>
            <a:stCxn id="66" idx="0"/>
            <a:endCxn id="61" idx="0"/>
          </p:cNvCxnSpPr>
          <p:nvPr/>
        </p:nvCxnSpPr>
        <p:spPr>
          <a:xfrm rot="16200000" flipH="1">
            <a:off x="17308846" y="-1015074"/>
            <a:ext cx="184521" cy="7464969"/>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35CAB607-BF42-E544-CDF1-5CDB34CDFD64}"/>
              </a:ext>
            </a:extLst>
          </p:cNvPr>
          <p:cNvCxnSpPr>
            <a:stCxn id="66" idx="4"/>
            <a:endCxn id="62" idx="0"/>
          </p:cNvCxnSpPr>
          <p:nvPr/>
        </p:nvCxnSpPr>
        <p:spPr>
          <a:xfrm>
            <a:off x="13668623" y="3595336"/>
            <a:ext cx="1" cy="53919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179CE1DC-C4F8-B3F6-A32F-B2C7D84A271A}"/>
              </a:ext>
            </a:extLst>
          </p:cNvPr>
          <p:cNvSpPr txBox="1"/>
          <p:nvPr/>
        </p:nvSpPr>
        <p:spPr>
          <a:xfrm>
            <a:off x="13739785" y="3566626"/>
            <a:ext cx="552840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Relation</a:t>
            </a:r>
          </a:p>
        </p:txBody>
      </p:sp>
      <p:cxnSp>
        <p:nvCxnSpPr>
          <p:cNvPr id="72" name="Gerade Verbindung mit Pfeil 71">
            <a:extLst>
              <a:ext uri="{FF2B5EF4-FFF2-40B4-BE49-F238E27FC236}">
                <a16:creationId xmlns:a16="http://schemas.microsoft.com/office/drawing/2014/main" id="{B120A7FA-5AFD-B0E3-B8D5-B18D37D44312}"/>
              </a:ext>
            </a:extLst>
          </p:cNvPr>
          <p:cNvCxnSpPr>
            <a:stCxn id="59" idx="4"/>
          </p:cNvCxnSpPr>
          <p:nvPr/>
        </p:nvCxnSpPr>
        <p:spPr>
          <a:xfrm>
            <a:off x="15998161" y="3467181"/>
            <a:ext cx="3794" cy="63736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3" name="Gerade Verbindung mit Pfeil 72">
            <a:extLst>
              <a:ext uri="{FF2B5EF4-FFF2-40B4-BE49-F238E27FC236}">
                <a16:creationId xmlns:a16="http://schemas.microsoft.com/office/drawing/2014/main" id="{32F8CBC3-422E-6BA2-DCB8-CC4E99133EF3}"/>
              </a:ext>
            </a:extLst>
          </p:cNvPr>
          <p:cNvCxnSpPr>
            <a:stCxn id="60" idx="4"/>
          </p:cNvCxnSpPr>
          <p:nvPr/>
        </p:nvCxnSpPr>
        <p:spPr>
          <a:xfrm>
            <a:off x="18773390" y="3478899"/>
            <a:ext cx="1" cy="612536"/>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4" name="Gerade Verbindung mit Pfeil 73">
            <a:extLst>
              <a:ext uri="{FF2B5EF4-FFF2-40B4-BE49-F238E27FC236}">
                <a16:creationId xmlns:a16="http://schemas.microsoft.com/office/drawing/2014/main" id="{4B2BAFB7-C302-BD62-E9B1-67ECFA4DC90C}"/>
              </a:ext>
            </a:extLst>
          </p:cNvPr>
          <p:cNvCxnSpPr>
            <a:stCxn id="61" idx="4"/>
          </p:cNvCxnSpPr>
          <p:nvPr/>
        </p:nvCxnSpPr>
        <p:spPr>
          <a:xfrm>
            <a:off x="21133592" y="3422480"/>
            <a:ext cx="0" cy="64017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5" name="Textfeld 74">
            <a:extLst>
              <a:ext uri="{FF2B5EF4-FFF2-40B4-BE49-F238E27FC236}">
                <a16:creationId xmlns:a16="http://schemas.microsoft.com/office/drawing/2014/main" id="{B68ACAFA-0BA5-BAEE-57B4-2F743F2DE25D}"/>
              </a:ext>
            </a:extLst>
          </p:cNvPr>
          <p:cNvSpPr txBox="1"/>
          <p:nvPr/>
        </p:nvSpPr>
        <p:spPr>
          <a:xfrm>
            <a:off x="16728549" y="3530471"/>
            <a:ext cx="1768002"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Within-Person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Relationen</a:t>
            </a:r>
          </a:p>
        </p:txBody>
      </p:sp>
      <p:sp>
        <p:nvSpPr>
          <p:cNvPr id="76" name="Ellipse 75">
            <a:extLst>
              <a:ext uri="{FF2B5EF4-FFF2-40B4-BE49-F238E27FC236}">
                <a16:creationId xmlns:a16="http://schemas.microsoft.com/office/drawing/2014/main" id="{019924B1-C864-25E1-9454-0035EEF37C71}"/>
              </a:ext>
            </a:extLst>
          </p:cNvPr>
          <p:cNvSpPr/>
          <p:nvPr/>
        </p:nvSpPr>
        <p:spPr>
          <a:xfrm>
            <a:off x="22454267"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T4</a:t>
            </a:r>
          </a:p>
        </p:txBody>
      </p:sp>
      <p:sp>
        <p:nvSpPr>
          <p:cNvPr id="77" name="Ellipse 76">
            <a:extLst>
              <a:ext uri="{FF2B5EF4-FFF2-40B4-BE49-F238E27FC236}">
                <a16:creationId xmlns:a16="http://schemas.microsoft.com/office/drawing/2014/main" id="{15BA13A3-773C-67BA-ADAD-46637F91DD0F}"/>
              </a:ext>
            </a:extLst>
          </p:cNvPr>
          <p:cNvSpPr/>
          <p:nvPr/>
        </p:nvSpPr>
        <p:spPr>
          <a:xfrm>
            <a:off x="22740731"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T4</a:t>
            </a:r>
          </a:p>
        </p:txBody>
      </p:sp>
      <p:cxnSp>
        <p:nvCxnSpPr>
          <p:cNvPr id="78" name="Gerade Verbindung mit Pfeil 77">
            <a:extLst>
              <a:ext uri="{FF2B5EF4-FFF2-40B4-BE49-F238E27FC236}">
                <a16:creationId xmlns:a16="http://schemas.microsoft.com/office/drawing/2014/main" id="{2E11BD16-4BC9-6CF9-F0EF-C6E963CCB072}"/>
              </a:ext>
            </a:extLst>
          </p:cNvPr>
          <p:cNvCxnSpPr>
            <a:endCxn id="76" idx="0"/>
          </p:cNvCxnSpPr>
          <p:nvPr/>
        </p:nvCxnSpPr>
        <p:spPr>
          <a:xfrm>
            <a:off x="23484171" y="3450115"/>
            <a:ext cx="0" cy="65442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9" name="Gewinkelter Verbinder 38">
            <a:extLst>
              <a:ext uri="{FF2B5EF4-FFF2-40B4-BE49-F238E27FC236}">
                <a16:creationId xmlns:a16="http://schemas.microsoft.com/office/drawing/2014/main" id="{34C57D70-E4A8-5603-F4CD-26E598830D79}"/>
              </a:ext>
            </a:extLst>
          </p:cNvPr>
          <p:cNvCxnSpPr>
            <a:stCxn id="66" idx="0"/>
            <a:endCxn id="77" idx="0"/>
          </p:cNvCxnSpPr>
          <p:nvPr/>
        </p:nvCxnSpPr>
        <p:spPr>
          <a:xfrm rot="16200000" flipH="1">
            <a:off x="18484135" y="-2190363"/>
            <a:ext cx="184521" cy="9815547"/>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0" name="Gewinkelter Verbinder 41">
            <a:extLst>
              <a:ext uri="{FF2B5EF4-FFF2-40B4-BE49-F238E27FC236}">
                <a16:creationId xmlns:a16="http://schemas.microsoft.com/office/drawing/2014/main" id="{70F2880B-61DA-24C7-E582-0BA6BFAF0150}"/>
              </a:ext>
            </a:extLst>
          </p:cNvPr>
          <p:cNvCxnSpPr>
            <a:stCxn id="62" idx="4"/>
            <a:endCxn id="76" idx="4"/>
          </p:cNvCxnSpPr>
          <p:nvPr/>
        </p:nvCxnSpPr>
        <p:spPr>
          <a:xfrm rot="5400000" flipH="1" flipV="1">
            <a:off x="18561401" y="236854"/>
            <a:ext cx="29991" cy="9815547"/>
          </a:xfrm>
          <a:prstGeom prst="bentConnector3">
            <a:avLst>
              <a:gd name="adj1" fmla="val -762229"/>
            </a:avLst>
          </a:prstGeom>
          <a:ln>
            <a:noFill/>
            <a:tailEnd type="triangle"/>
          </a:ln>
        </p:spPr>
        <p:style>
          <a:lnRef idx="1">
            <a:schemeClr val="dk1"/>
          </a:lnRef>
          <a:fillRef idx="0">
            <a:schemeClr val="dk1"/>
          </a:fillRef>
          <a:effectRef idx="0">
            <a:schemeClr val="dk1"/>
          </a:effectRef>
          <a:fontRef idx="minor">
            <a:schemeClr val="tx1"/>
          </a:fontRef>
        </p:style>
      </p:cxnSp>
      <p:sp>
        <p:nvSpPr>
          <p:cNvPr id="81" name="Textfeld 80">
            <a:extLst>
              <a:ext uri="{FF2B5EF4-FFF2-40B4-BE49-F238E27FC236}">
                <a16:creationId xmlns:a16="http://schemas.microsoft.com/office/drawing/2014/main" id="{FE4CA05F-C6D9-AB25-20D7-4470832B5DCA}"/>
              </a:ext>
            </a:extLst>
          </p:cNvPr>
          <p:cNvSpPr txBox="1"/>
          <p:nvPr/>
        </p:nvSpPr>
        <p:spPr>
          <a:xfrm>
            <a:off x="15976853" y="239717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2" name="Textfeld 81">
            <a:extLst>
              <a:ext uri="{FF2B5EF4-FFF2-40B4-BE49-F238E27FC236}">
                <a16:creationId xmlns:a16="http://schemas.microsoft.com/office/drawing/2014/main" id="{5BC31DF6-2A25-8596-C53F-8E0260925D20}"/>
              </a:ext>
            </a:extLst>
          </p:cNvPr>
          <p:cNvSpPr txBox="1"/>
          <p:nvPr/>
        </p:nvSpPr>
        <p:spPr>
          <a:xfrm>
            <a:off x="18692947" y="238014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FAA21C91-6CE3-EAF4-6C1C-07A0CDEDA8F0}"/>
              </a:ext>
            </a:extLst>
          </p:cNvPr>
          <p:cNvSpPr txBox="1"/>
          <p:nvPr/>
        </p:nvSpPr>
        <p:spPr>
          <a:xfrm>
            <a:off x="21073910" y="237665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4" name="Textfeld 83">
            <a:extLst>
              <a:ext uri="{FF2B5EF4-FFF2-40B4-BE49-F238E27FC236}">
                <a16:creationId xmlns:a16="http://schemas.microsoft.com/office/drawing/2014/main" id="{E5128BA7-C6C6-C007-1895-79BEC4407B20}"/>
              </a:ext>
            </a:extLst>
          </p:cNvPr>
          <p:cNvSpPr txBox="1"/>
          <p:nvPr/>
        </p:nvSpPr>
        <p:spPr>
          <a:xfrm>
            <a:off x="23424102" y="2368317"/>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5" name="Textfeld 84">
            <a:extLst>
              <a:ext uri="{FF2B5EF4-FFF2-40B4-BE49-F238E27FC236}">
                <a16:creationId xmlns:a16="http://schemas.microsoft.com/office/drawing/2014/main" id="{42FD1047-7788-480E-AB49-DD95313ACABA}"/>
              </a:ext>
            </a:extLst>
          </p:cNvPr>
          <p:cNvSpPr txBox="1"/>
          <p:nvPr/>
        </p:nvSpPr>
        <p:spPr>
          <a:xfrm>
            <a:off x="159079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6" name="Textfeld 85">
            <a:extLst>
              <a:ext uri="{FF2B5EF4-FFF2-40B4-BE49-F238E27FC236}">
                <a16:creationId xmlns:a16="http://schemas.microsoft.com/office/drawing/2014/main" id="{58D914C7-9F49-C5AB-94CC-3A5F3D6DDFB7}"/>
              </a:ext>
            </a:extLst>
          </p:cNvPr>
          <p:cNvSpPr txBox="1"/>
          <p:nvPr/>
        </p:nvSpPr>
        <p:spPr>
          <a:xfrm>
            <a:off x="18621908"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7" name="Textfeld 86">
            <a:extLst>
              <a:ext uri="{FF2B5EF4-FFF2-40B4-BE49-F238E27FC236}">
                <a16:creationId xmlns:a16="http://schemas.microsoft.com/office/drawing/2014/main" id="{820746E0-96C2-57C4-79DA-95CE9BEF7489}"/>
              </a:ext>
            </a:extLst>
          </p:cNvPr>
          <p:cNvSpPr txBox="1"/>
          <p:nvPr/>
        </p:nvSpPr>
        <p:spPr>
          <a:xfrm>
            <a:off x="21051807" y="5086298"/>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8" name="Textfeld 87">
            <a:extLst>
              <a:ext uri="{FF2B5EF4-FFF2-40B4-BE49-F238E27FC236}">
                <a16:creationId xmlns:a16="http://schemas.microsoft.com/office/drawing/2014/main" id="{CFBB2A41-C950-38A1-F4ED-1105376491ED}"/>
              </a:ext>
            </a:extLst>
          </p:cNvPr>
          <p:cNvSpPr txBox="1"/>
          <p:nvPr/>
        </p:nvSpPr>
        <p:spPr>
          <a:xfrm>
            <a:off x="234041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5561710F-8B94-7C43-1CAC-B3FED5F05FF4}"/>
              </a:ext>
            </a:extLst>
          </p:cNvPr>
          <p:cNvSpPr txBox="1"/>
          <p:nvPr/>
        </p:nvSpPr>
        <p:spPr>
          <a:xfrm>
            <a:off x="15956552" y="3587213"/>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0" name="Textfeld 89">
            <a:extLst>
              <a:ext uri="{FF2B5EF4-FFF2-40B4-BE49-F238E27FC236}">
                <a16:creationId xmlns:a16="http://schemas.microsoft.com/office/drawing/2014/main" id="{7A426BE3-C227-DF69-96DD-4FB53DD262C1}"/>
              </a:ext>
            </a:extLst>
          </p:cNvPr>
          <p:cNvSpPr txBox="1"/>
          <p:nvPr/>
        </p:nvSpPr>
        <p:spPr>
          <a:xfrm>
            <a:off x="1876035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1" name="Textfeld 90">
            <a:extLst>
              <a:ext uri="{FF2B5EF4-FFF2-40B4-BE49-F238E27FC236}">
                <a16:creationId xmlns:a16="http://schemas.microsoft.com/office/drawing/2014/main" id="{9B46A730-7A86-917C-A657-194BDD672D50}"/>
              </a:ext>
            </a:extLst>
          </p:cNvPr>
          <p:cNvSpPr txBox="1"/>
          <p:nvPr/>
        </p:nvSpPr>
        <p:spPr>
          <a:xfrm>
            <a:off x="21117140" y="354331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2" name="Textfeld 91">
            <a:extLst>
              <a:ext uri="{FF2B5EF4-FFF2-40B4-BE49-F238E27FC236}">
                <a16:creationId xmlns:a16="http://schemas.microsoft.com/office/drawing/2014/main" id="{FAA4B08B-01C8-081C-4272-3B7E076F8FDC}"/>
              </a:ext>
            </a:extLst>
          </p:cNvPr>
          <p:cNvSpPr txBox="1"/>
          <p:nvPr/>
        </p:nvSpPr>
        <p:spPr>
          <a:xfrm>
            <a:off x="2347734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3" name="Textfeld 92">
            <a:extLst>
              <a:ext uri="{FF2B5EF4-FFF2-40B4-BE49-F238E27FC236}">
                <a16:creationId xmlns:a16="http://schemas.microsoft.com/office/drawing/2014/main" id="{54F5C14A-61F0-6AD5-A410-58AF76790A28}"/>
              </a:ext>
            </a:extLst>
          </p:cNvPr>
          <p:cNvSpPr txBox="1"/>
          <p:nvPr/>
        </p:nvSpPr>
        <p:spPr>
          <a:xfrm>
            <a:off x="13329430" y="3623975"/>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b</a:t>
            </a:r>
            <a:endParaRPr lang="en-US" baseline="-25000">
              <a:solidFill>
                <a:schemeClr val="bg1"/>
              </a:solidFill>
            </a:endParaRPr>
          </a:p>
        </p:txBody>
      </p:sp>
      <p:cxnSp>
        <p:nvCxnSpPr>
          <p:cNvPr id="95" name="Gewinkelter Verbinder 41">
            <a:extLst>
              <a:ext uri="{FF2B5EF4-FFF2-40B4-BE49-F238E27FC236}">
                <a16:creationId xmlns:a16="http://schemas.microsoft.com/office/drawing/2014/main" id="{12BFC9FC-8DBC-0879-C220-7CA41011DA77}"/>
              </a:ext>
            </a:extLst>
          </p:cNvPr>
          <p:cNvCxnSpPr/>
          <p:nvPr/>
        </p:nvCxnSpPr>
        <p:spPr>
          <a:xfrm rot="5400000" flipH="1" flipV="1">
            <a:off x="18561067" y="236854"/>
            <a:ext cx="29991" cy="9815547"/>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6" name="TextBox 5">
            <a:extLst>
              <a:ext uri="{FF2B5EF4-FFF2-40B4-BE49-F238E27FC236}">
                <a16:creationId xmlns:a16="http://schemas.microsoft.com/office/drawing/2014/main" id="{666164B0-1705-8282-9176-8DB7FB9D2194}"/>
              </a:ext>
            </a:extLst>
          </p:cNvPr>
          <p:cNvSpPr txBox="1"/>
          <p:nvPr/>
        </p:nvSpPr>
        <p:spPr>
          <a:xfrm>
            <a:off x="1469740" y="3068961"/>
            <a:ext cx="9252520" cy="830997"/>
          </a:xfrm>
          <a:prstGeom prst="rect">
            <a:avLst/>
          </a:prstGeom>
          <a:noFill/>
        </p:spPr>
        <p:txBody>
          <a:bodyPr wrap="square" rtlCol="0">
            <a:spAutoFit/>
          </a:bodyPr>
          <a:lstStyle/>
          <a:p>
            <a:pPr algn="ctr"/>
            <a:r>
              <a:rPr lang="en-US" sz="2400" i="1" dirty="0" err="1">
                <a:solidFill>
                  <a:schemeClr val="bg1"/>
                </a:solidFill>
                <a:latin typeface="Arial" panose="020B0604020202020204" pitchFamily="34" charset="0"/>
                <a:cs typeface="Arial" panose="020B0604020202020204" pitchFamily="34" charset="0"/>
              </a:rPr>
              <a:t>Lernende</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benötigen</a:t>
            </a:r>
            <a:r>
              <a:rPr lang="en-US" sz="2400" i="1" dirty="0">
                <a:solidFill>
                  <a:schemeClr val="bg1"/>
                </a:solidFill>
                <a:latin typeface="Arial" panose="020B0604020202020204" pitchFamily="34" charset="0"/>
                <a:cs typeface="Arial" panose="020B0604020202020204" pitchFamily="34" charset="0"/>
              </a:rPr>
              <a:t> Inhibition, um </a:t>
            </a:r>
            <a:r>
              <a:rPr lang="en-US" sz="2400" i="1" dirty="0" err="1">
                <a:solidFill>
                  <a:schemeClr val="bg1"/>
                </a:solidFill>
                <a:latin typeface="Arial" panose="020B0604020202020204" pitchFamily="34" charset="0"/>
                <a:cs typeface="Arial" panose="020B0604020202020204" pitchFamily="34" charset="0"/>
              </a:rPr>
              <a:t>beim</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Lernen</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ihr</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intuitives</a:t>
            </a:r>
            <a:r>
              <a:rPr lang="en-US" sz="2400" i="1" dirty="0">
                <a:solidFill>
                  <a:schemeClr val="bg1"/>
                </a:solidFill>
                <a:latin typeface="Arial" panose="020B0604020202020204" pitchFamily="34" charset="0"/>
                <a:cs typeface="Arial" panose="020B0604020202020204" pitchFamily="34" charset="0"/>
              </a:rPr>
              <a:t> Wissen </a:t>
            </a:r>
            <a:r>
              <a:rPr lang="en-US" sz="2400" i="1" dirty="0" err="1">
                <a:solidFill>
                  <a:schemeClr val="bg1"/>
                </a:solidFill>
                <a:latin typeface="Arial" panose="020B0604020202020204" pitchFamily="34" charset="0"/>
                <a:cs typeface="Arial" panose="020B0604020202020204" pitchFamily="34" charset="0"/>
              </a:rPr>
              <a:t>unter</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Kontrolle</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zu</a:t>
            </a:r>
            <a:r>
              <a:rPr lang="en-US" sz="2400" i="1" dirty="0">
                <a:solidFill>
                  <a:schemeClr val="bg1"/>
                </a:solidFill>
                <a:latin typeface="Arial" panose="020B0604020202020204" pitchFamily="34" charset="0"/>
                <a:cs typeface="Arial" panose="020B0604020202020204" pitchFamily="34" charset="0"/>
              </a:rPr>
              <a:t> </a:t>
            </a:r>
            <a:r>
              <a:rPr lang="en-US" sz="2400" i="1" dirty="0" err="1">
                <a:solidFill>
                  <a:schemeClr val="bg1"/>
                </a:solidFill>
                <a:latin typeface="Arial" panose="020B0604020202020204" pitchFamily="34" charset="0"/>
                <a:cs typeface="Arial" panose="020B0604020202020204" pitchFamily="34" charset="0"/>
              </a:rPr>
              <a:t>haben</a:t>
            </a:r>
            <a:r>
              <a:rPr lang="en-US" sz="2400" i="1" dirty="0">
                <a:solidFill>
                  <a:schemeClr val="bg1"/>
                </a:solidFill>
                <a:latin typeface="Arial" panose="020B0604020202020204" pitchFamily="34" charset="0"/>
                <a:cs typeface="Arial" panose="020B0604020202020204" pitchFamily="34" charset="0"/>
              </a:rPr>
              <a:t>.</a:t>
            </a:r>
          </a:p>
        </p:txBody>
      </p:sp>
      <p:sp>
        <p:nvSpPr>
          <p:cNvPr id="107" name="TextBox 5">
            <a:extLst>
              <a:ext uri="{FF2B5EF4-FFF2-40B4-BE49-F238E27FC236}">
                <a16:creationId xmlns:a16="http://schemas.microsoft.com/office/drawing/2014/main" id="{83D2F315-151D-9974-667F-1BAF4602620F}"/>
              </a:ext>
            </a:extLst>
          </p:cNvPr>
          <p:cNvSpPr txBox="1"/>
          <p:nvPr/>
        </p:nvSpPr>
        <p:spPr>
          <a:xfrm>
            <a:off x="1259265" y="4668314"/>
            <a:ext cx="9252520" cy="830997"/>
          </a:xfrm>
          <a:prstGeom prst="rect">
            <a:avLst/>
          </a:prstGeom>
          <a:noFill/>
        </p:spPr>
        <p:txBody>
          <a:bodyPr wrap="square" rtlCol="0">
            <a:spAutoFit/>
          </a:bodyPr>
          <a:lstStyle/>
          <a:p>
            <a:pPr algn="ctr"/>
            <a:r>
              <a:rPr lang="en-US" sz="2400" b="1" dirty="0" err="1">
                <a:solidFill>
                  <a:schemeClr val="bg1"/>
                </a:solidFill>
                <a:latin typeface="Arial" panose="020B0604020202020204" pitchFamily="34" charset="0"/>
                <a:cs typeface="Arial" panose="020B0604020202020204" pitchFamily="34" charset="0"/>
              </a:rPr>
              <a:t>Lernende</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benötigen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kognitive</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Fähigkeiten</a:t>
            </a:r>
            <a:r>
              <a:rPr lang="en-US" sz="2400" b="1" dirty="0">
                <a:solidFill>
                  <a:schemeClr val="bg1"/>
                </a:solidFill>
                <a:latin typeface="Arial" panose="020B0604020202020204" pitchFamily="34" charset="0"/>
                <a:cs typeface="Arial" panose="020B0604020202020204" pitchFamily="34" charset="0"/>
              </a:rPr>
              <a:t>, um </a:t>
            </a:r>
            <a:r>
              <a:rPr lang="en-US" sz="2400" b="1" dirty="0" err="1">
                <a:solidFill>
                  <a:schemeClr val="bg1"/>
                </a:solidFill>
                <a:latin typeface="Arial" panose="020B0604020202020204" pitchFamily="34" charset="0"/>
                <a:cs typeface="Arial" panose="020B0604020202020204" pitchFamily="34" charset="0"/>
              </a:rPr>
              <a:t>gefestigtes</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konzeptuelles</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Inhaltswissen</a:t>
            </a:r>
            <a:r>
              <a:rPr lang="en-US" sz="2400" b="1" dirty="0">
                <a:solidFill>
                  <a:schemeClr val="bg1"/>
                </a:solidFill>
                <a:latin typeface="Arial" panose="020B0604020202020204" pitchFamily="34" charset="0"/>
                <a:cs typeface="Arial" panose="020B0604020202020204" pitchFamily="34" charset="0"/>
              </a:rPr>
              <a:t> </a:t>
            </a:r>
            <a:r>
              <a:rPr lang="en-US" sz="2400" b="1" dirty="0" err="1">
                <a:solidFill>
                  <a:schemeClr val="bg1"/>
                </a:solidFill>
                <a:latin typeface="Arial" panose="020B0604020202020204" pitchFamily="34" charset="0"/>
                <a:cs typeface="Arial" panose="020B0604020202020204" pitchFamily="34" charset="0"/>
              </a:rPr>
              <a:t>aufzubauen</a:t>
            </a:r>
            <a:r>
              <a:rPr lang="en-US" sz="2400" b="1" dirty="0">
                <a:solidFill>
                  <a:schemeClr val="bg1"/>
                </a:solidFill>
                <a:latin typeface="Arial" panose="020B0604020202020204" pitchFamily="34" charset="0"/>
                <a:cs typeface="Arial" panose="020B0604020202020204" pitchFamily="34" charset="0"/>
              </a:rPr>
              <a:t>.</a:t>
            </a:r>
            <a:endParaRPr lang="en-US" sz="2400" b="1" i="1" dirty="0">
              <a:solidFill>
                <a:schemeClr val="bg1"/>
              </a:solidFill>
              <a:latin typeface="Arial" panose="020B0604020202020204" pitchFamily="34" charset="0"/>
              <a:cs typeface="Arial" panose="020B0604020202020204" pitchFamily="34" charset="0"/>
            </a:endParaRPr>
          </a:p>
        </p:txBody>
      </p:sp>
      <p:sp>
        <p:nvSpPr>
          <p:cNvPr id="108" name="Textfeld 107">
            <a:extLst>
              <a:ext uri="{FF2B5EF4-FFF2-40B4-BE49-F238E27FC236}">
                <a16:creationId xmlns:a16="http://schemas.microsoft.com/office/drawing/2014/main" id="{600A0709-2465-89B0-24CB-0BF9F90C7F16}"/>
              </a:ext>
            </a:extLst>
          </p:cNvPr>
          <p:cNvSpPr txBox="1"/>
          <p:nvPr/>
        </p:nvSpPr>
        <p:spPr>
          <a:xfrm>
            <a:off x="5680" y="6488668"/>
            <a:ext cx="9462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Stricker et al., 2021</a:t>
            </a:r>
          </a:p>
        </p:txBody>
      </p:sp>
      <p:cxnSp>
        <p:nvCxnSpPr>
          <p:cNvPr id="3" name="Gerader Verbinder 2">
            <a:extLst>
              <a:ext uri="{FF2B5EF4-FFF2-40B4-BE49-F238E27FC236}">
                <a16:creationId xmlns:a16="http://schemas.microsoft.com/office/drawing/2014/main" id="{3975FD9D-7D55-9BB8-B406-60FABABB71C2}"/>
              </a:ext>
            </a:extLst>
          </p:cNvPr>
          <p:cNvCxnSpPr/>
          <p:nvPr/>
        </p:nvCxnSpPr>
        <p:spPr>
          <a:xfrm>
            <a:off x="2567608" y="2737649"/>
            <a:ext cx="6696744" cy="1325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892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30142-37A3-12ED-5C3E-96CD7BDA27D1}"/>
            </a:ext>
          </a:extLst>
        </p:cNvPr>
        <p:cNvGrpSpPr/>
        <p:nvPr/>
      </p:nvGrpSpPr>
      <p:grpSpPr>
        <a:xfrm>
          <a:off x="0" y="0"/>
          <a:ext cx="0" cy="0"/>
          <a:chOff x="0" y="0"/>
          <a:chExt cx="0" cy="0"/>
        </a:xfrm>
      </p:grpSpPr>
      <p:pic>
        <p:nvPicPr>
          <p:cNvPr id="5" name="Grafik 4">
            <a:extLst>
              <a:ext uri="{FF2B5EF4-FFF2-40B4-BE49-F238E27FC236}">
                <a16:creationId xmlns:a16="http://schemas.microsoft.com/office/drawing/2014/main" id="{9C9815BD-0EC7-D5AE-0668-3B0A1D9571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5102" y="71882"/>
            <a:ext cx="5029210" cy="3200407"/>
          </a:xfrm>
          <a:prstGeom prst="rect">
            <a:avLst/>
          </a:prstGeom>
        </p:spPr>
      </p:pic>
      <p:sp>
        <p:nvSpPr>
          <p:cNvPr id="2" name="Titel 1">
            <a:extLst>
              <a:ext uri="{FF2B5EF4-FFF2-40B4-BE49-F238E27FC236}">
                <a16:creationId xmlns:a16="http://schemas.microsoft.com/office/drawing/2014/main" id="{41BCEEA9-109A-6C51-D174-F075E1FD9782}"/>
              </a:ext>
            </a:extLst>
          </p:cNvPr>
          <p:cNvSpPr>
            <a:spLocks noGrp="1"/>
          </p:cNvSpPr>
          <p:nvPr>
            <p:ph type="title"/>
          </p:nvPr>
        </p:nvSpPr>
        <p:spPr>
          <a:xfrm>
            <a:off x="5447933" y="-23018"/>
            <a:ext cx="6744067" cy="3295308"/>
          </a:xfrm>
          <a:ln>
            <a:solidFill>
              <a:schemeClr val="tx1"/>
            </a:solidFill>
          </a:ln>
        </p:spPr>
        <p:txBody>
          <a:bodyPr>
            <a:normAutofit fontScale="90000"/>
          </a:body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cxnSp>
        <p:nvCxnSpPr>
          <p:cNvPr id="6" name="Gerader Verbinder 5">
            <a:extLst>
              <a:ext uri="{FF2B5EF4-FFF2-40B4-BE49-F238E27FC236}">
                <a16:creationId xmlns:a16="http://schemas.microsoft.com/office/drawing/2014/main" id="{9FF2DC59-25EC-4600-F8FE-2ABFE2F0A61D}"/>
              </a:ext>
            </a:extLst>
          </p:cNvPr>
          <p:cNvCxnSpPr/>
          <p:nvPr/>
        </p:nvCxnSpPr>
        <p:spPr>
          <a:xfrm>
            <a:off x="8524755" y="-254513"/>
            <a:ext cx="0" cy="231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C10F4B73-A821-134C-D0C1-0C26E5550BFE}"/>
              </a:ext>
            </a:extLst>
          </p:cNvPr>
          <p:cNvCxnSpPr/>
          <p:nvPr/>
        </p:nvCxnSpPr>
        <p:spPr>
          <a:xfrm flipV="1">
            <a:off x="6096000" y="4091781"/>
            <a:ext cx="0" cy="27662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98AC3020-4A95-6DC5-8987-DB26F498FAE9}"/>
              </a:ext>
            </a:extLst>
          </p:cNvPr>
          <p:cNvSpPr/>
          <p:nvPr/>
        </p:nvSpPr>
        <p:spPr>
          <a:xfrm>
            <a:off x="6566702" y="616211"/>
            <a:ext cx="2672526"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Calibri" panose="020F0502020204030204" pitchFamily="34" charset="0"/>
                <a:cs typeface="+mn-cs"/>
              </a:rPr>
              <a:t>α = .847, CI90 [.817; .871]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PI90[.350; .964]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5D89C442-4FA4-692F-CA2C-07C43213AC8F}"/>
                  </a:ext>
                </a:extLst>
              </p:cNvPr>
              <p:cNvSpPr/>
              <p:nvPr/>
            </p:nvSpPr>
            <p:spPr>
              <a:xfrm>
                <a:off x="6566702" y="1281337"/>
                <a:ext cx="2911759" cy="39074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sSubPr>
                      <m:e>
                        <m:bar>
                          <m:barPr>
                            <m:pos m:val="top"/>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Times New Roman" panose="02020603050405020304" pitchFamily="18" charset="0"/>
                              </a:rPr>
                            </m:ctrlPr>
                          </m:bar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𝑟</m:t>
                            </m:r>
                          </m:e>
                        </m:ba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Times New Roman" panose="02020603050405020304" pitchFamily="18" charset="0"/>
                          </a:rPr>
                          <m:t>𝑒𝑥𝑝</m:t>
                        </m:r>
                      </m:sub>
                    </m:sSub>
                  </m:oMath>
                </a14:m>
                <a:r>
                  <a:rPr kumimoji="0" lang="en-US" sz="18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rPr>
                  <a:t> = .216, CI90[.183; .252]</a:t>
                </a: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Choice>
        <mc:Fallback xmlns="">
          <p:sp>
            <p:nvSpPr>
              <p:cNvPr id="23" name="Rechteck 22">
                <a:extLst>
                  <a:ext uri="{FF2B5EF4-FFF2-40B4-BE49-F238E27FC236}">
                    <a16:creationId xmlns:a16="http://schemas.microsoft.com/office/drawing/2014/main" id="{5D89C442-4FA4-692F-CA2C-07C43213AC8F}"/>
                  </a:ext>
                </a:extLst>
              </p:cNvPr>
              <p:cNvSpPr>
                <a:spLocks noRot="1" noChangeAspect="1" noMove="1" noResize="1" noEditPoints="1" noAdjustHandles="1" noChangeArrowheads="1" noChangeShapeType="1" noTextEdit="1"/>
              </p:cNvSpPr>
              <p:nvPr/>
            </p:nvSpPr>
            <p:spPr>
              <a:xfrm>
                <a:off x="6566702" y="1281337"/>
                <a:ext cx="2911759" cy="390748"/>
              </a:xfrm>
              <a:prstGeom prst="rect">
                <a:avLst/>
              </a:prstGeom>
              <a:blipFill>
                <a:blip r:embed="rId4"/>
                <a:stretch>
                  <a:fillRect t="-7813" r="-1046" b="-18750"/>
                </a:stretch>
              </a:blipFill>
            </p:spPr>
            <p:txBody>
              <a:bodyPr/>
              <a:lstStyle/>
              <a:p>
                <a:r>
                  <a:rPr lang="de-CH">
                    <a:noFill/>
                  </a:rPr>
                  <a:t> </a:t>
                </a:r>
              </a:p>
            </p:txBody>
          </p:sp>
        </mc:Fallback>
      </mc:AlternateContent>
      <p:pic>
        <p:nvPicPr>
          <p:cNvPr id="3" name="Grafik 2">
            <a:extLst>
              <a:ext uri="{FF2B5EF4-FFF2-40B4-BE49-F238E27FC236}">
                <a16:creationId xmlns:a16="http://schemas.microsoft.com/office/drawing/2014/main" id="{B863B17A-DA84-32D8-6BF2-AB37CBB1B5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72" y="3041099"/>
            <a:ext cx="5943612" cy="3429007"/>
          </a:xfrm>
          <a:prstGeom prst="rect">
            <a:avLst/>
          </a:prstGeom>
        </p:spPr>
      </p:pic>
      <p:sp>
        <p:nvSpPr>
          <p:cNvPr id="8" name="Titel 1">
            <a:extLst>
              <a:ext uri="{FF2B5EF4-FFF2-40B4-BE49-F238E27FC236}">
                <a16:creationId xmlns:a16="http://schemas.microsoft.com/office/drawing/2014/main" id="{6B57EC95-A41A-B750-2976-C18221042968}"/>
              </a:ext>
            </a:extLst>
          </p:cNvPr>
          <p:cNvSpPr txBox="1">
            <a:spLocks/>
          </p:cNvSpPr>
          <p:nvPr/>
        </p:nvSpPr>
        <p:spPr>
          <a:xfrm>
            <a:off x="1" y="3041099"/>
            <a:ext cx="6600056" cy="3801269"/>
          </a:xfrm>
          <a:prstGeom prst="rect">
            <a:avLst/>
          </a:prstGeom>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br>
              <a:rPr lang="de-CH" sz="2400" i="1" dirty="0"/>
            </a:br>
            <a:endParaRPr lang="en-US" sz="2400" dirty="0"/>
          </a:p>
        </p:txBody>
      </p:sp>
      <p:pic>
        <p:nvPicPr>
          <p:cNvPr id="4" name="Grafik 3">
            <a:extLst>
              <a:ext uri="{FF2B5EF4-FFF2-40B4-BE49-F238E27FC236}">
                <a16:creationId xmlns:a16="http://schemas.microsoft.com/office/drawing/2014/main" id="{3545EB8F-F3EE-F65B-310B-ECDF60D29A05}"/>
              </a:ext>
            </a:extLst>
          </p:cNvPr>
          <p:cNvPicPr>
            <a:picLocks noChangeAspect="1"/>
          </p:cNvPicPr>
          <p:nvPr/>
        </p:nvPicPr>
        <p:blipFill>
          <a:blip r:embed="rId6"/>
          <a:stretch>
            <a:fillRect/>
          </a:stretch>
        </p:blipFill>
        <p:spPr>
          <a:xfrm>
            <a:off x="605617" y="597503"/>
            <a:ext cx="3536211" cy="1232808"/>
          </a:xfrm>
          <a:prstGeom prst="rect">
            <a:avLst/>
          </a:prstGeom>
        </p:spPr>
      </p:pic>
      <p:sp>
        <p:nvSpPr>
          <p:cNvPr id="10" name="Abgerundetes Rechteck 16">
            <a:extLst>
              <a:ext uri="{FF2B5EF4-FFF2-40B4-BE49-F238E27FC236}">
                <a16:creationId xmlns:a16="http://schemas.microsoft.com/office/drawing/2014/main" id="{DF25A6DC-14A8-FFD8-408D-A1A466A4ACD1}"/>
              </a:ext>
            </a:extLst>
          </p:cNvPr>
          <p:cNvSpPr/>
          <p:nvPr/>
        </p:nvSpPr>
        <p:spPr>
          <a:xfrm>
            <a:off x="1445940" y="655204"/>
            <a:ext cx="956931" cy="929739"/>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CDADBB82-0842-708C-D114-A6016786C47B}"/>
              </a:ext>
            </a:extLst>
          </p:cNvPr>
          <p:cNvSpPr txBox="1"/>
          <p:nvPr/>
        </p:nvSpPr>
        <p:spPr>
          <a:xfrm>
            <a:off x="1084433" y="1830311"/>
            <a:ext cx="1992124" cy="646331"/>
          </a:xfrm>
          <a:prstGeom prst="rect">
            <a:avLst/>
          </a:prstGeom>
          <a:noFill/>
        </p:spPr>
        <p:txBody>
          <a:bodyPr wrap="square" rtlCol="0">
            <a:spAutoFit/>
          </a:bodyPr>
          <a:lstStyle/>
          <a:p>
            <a:r>
              <a:rPr lang="de-CH"/>
              <a:t>Testlänge (Anzahl Items)</a:t>
            </a:r>
            <a:endParaRPr lang="en-US"/>
          </a:p>
        </p:txBody>
      </p:sp>
      <p:sp>
        <p:nvSpPr>
          <p:cNvPr id="12" name="Textfeld 11">
            <a:extLst>
              <a:ext uri="{FF2B5EF4-FFF2-40B4-BE49-F238E27FC236}">
                <a16:creationId xmlns:a16="http://schemas.microsoft.com/office/drawing/2014/main" id="{9D141AE0-0FDF-FEE8-C984-9A7FEB690A87}"/>
              </a:ext>
            </a:extLst>
          </p:cNvPr>
          <p:cNvSpPr txBox="1"/>
          <p:nvPr/>
        </p:nvSpPr>
        <p:spPr>
          <a:xfrm>
            <a:off x="3216576" y="1888012"/>
            <a:ext cx="1992124" cy="646331"/>
          </a:xfrm>
          <a:prstGeom prst="rect">
            <a:avLst/>
          </a:prstGeom>
          <a:noFill/>
        </p:spPr>
        <p:txBody>
          <a:bodyPr wrap="square" rtlCol="0">
            <a:spAutoFit/>
          </a:bodyPr>
          <a:lstStyle/>
          <a:p>
            <a:r>
              <a:rPr lang="de-CH" dirty="0"/>
              <a:t>Stärke der Item-Kovarianzen</a:t>
            </a:r>
            <a:endParaRPr lang="en-US" dirty="0"/>
          </a:p>
        </p:txBody>
      </p:sp>
      <p:sp>
        <p:nvSpPr>
          <p:cNvPr id="15" name="Abgerundetes Rechteck 17">
            <a:extLst>
              <a:ext uri="{FF2B5EF4-FFF2-40B4-BE49-F238E27FC236}">
                <a16:creationId xmlns:a16="http://schemas.microsoft.com/office/drawing/2014/main" id="{B9846DDB-AC9E-5FA2-7C5A-9A12F99B7264}"/>
              </a:ext>
            </a:extLst>
          </p:cNvPr>
          <p:cNvSpPr/>
          <p:nvPr/>
        </p:nvSpPr>
        <p:spPr>
          <a:xfrm>
            <a:off x="3391771" y="664917"/>
            <a:ext cx="634409" cy="992373"/>
          </a:xfrm>
          <a:prstGeom prst="roundRect">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feld 15">
            <a:extLst>
              <a:ext uri="{FF2B5EF4-FFF2-40B4-BE49-F238E27FC236}">
                <a16:creationId xmlns:a16="http://schemas.microsoft.com/office/drawing/2014/main" id="{CDACAB80-BD75-2593-07F2-3DAD513F371E}"/>
              </a:ext>
            </a:extLst>
          </p:cNvPr>
          <p:cNvSpPr txBox="1"/>
          <p:nvPr/>
        </p:nvSpPr>
        <p:spPr>
          <a:xfrm>
            <a:off x="7032104" y="3717032"/>
            <a:ext cx="5457463" cy="2862322"/>
          </a:xfrm>
          <a:prstGeom prst="rect">
            <a:avLst/>
          </a:prstGeom>
          <a:noFill/>
        </p:spPr>
        <p:txBody>
          <a:bodyPr wrap="square" rtlCol="0">
            <a:spAutoFit/>
          </a:bodyPr>
          <a:lstStyle/>
          <a:p>
            <a:r>
              <a:rPr lang="de-CH" b="1" dirty="0"/>
              <a:t>Interne Konsistenz</a:t>
            </a:r>
          </a:p>
          <a:p>
            <a:endParaRPr lang="de-CH" dirty="0"/>
          </a:p>
          <a:p>
            <a:r>
              <a:rPr lang="de-CH" dirty="0"/>
              <a:t>Taber (2018)</a:t>
            </a:r>
          </a:p>
          <a:p>
            <a:r>
              <a:rPr lang="de-CH" dirty="0"/>
              <a:t>Stadler et al..(2021)</a:t>
            </a:r>
          </a:p>
          <a:p>
            <a:endParaRPr lang="de-CH" dirty="0"/>
          </a:p>
          <a:p>
            <a:r>
              <a:rPr lang="de-CH" dirty="0"/>
              <a:t>Inhaltswissen ist ein mehrdimensionales, heterogenes Konstrukt (Linn, 2002)</a:t>
            </a:r>
          </a:p>
          <a:p>
            <a:endParaRPr lang="de-CH" dirty="0"/>
          </a:p>
          <a:p>
            <a:r>
              <a:rPr lang="de-CH" dirty="0"/>
              <a:t>Niedrige Alphas sind ok und können gut sein</a:t>
            </a:r>
          </a:p>
          <a:p>
            <a:r>
              <a:rPr lang="de-CH" dirty="0" err="1"/>
              <a:t>Retest</a:t>
            </a:r>
            <a:r>
              <a:rPr lang="de-CH" dirty="0"/>
              <a:t>-Reliabilität passender</a:t>
            </a:r>
          </a:p>
        </p:txBody>
      </p:sp>
    </p:spTree>
    <p:extLst>
      <p:ext uri="{BB962C8B-B14F-4D97-AF65-F5344CB8AC3E}">
        <p14:creationId xmlns:p14="http://schemas.microsoft.com/office/powerpoint/2010/main" val="343470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A5E91F1-FEB2-C898-55D7-5B887E7A2547}"/>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EB195E9D-F058-9D43-9F6A-FFB7051EEA2E}"/>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622265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2"/>
          <p:cNvPicPr>
            <a:picLocks noChangeAspect="1"/>
          </p:cNvPicPr>
          <p:nvPr/>
        </p:nvPicPr>
        <p:blipFill>
          <a:blip r:embed="rId3"/>
          <a:stretch>
            <a:fillRect/>
          </a:stretch>
        </p:blipFill>
        <p:spPr>
          <a:xfrm>
            <a:off x="1690712" y="2523223"/>
            <a:ext cx="8557610" cy="3713947"/>
          </a:xfrm>
          <a:prstGeom prst="rect">
            <a:avLst/>
          </a:prstGeom>
        </p:spPr>
      </p:pic>
      <p:sp>
        <p:nvSpPr>
          <p:cNvPr id="15" name="Textfeld 14"/>
          <p:cNvSpPr txBox="1"/>
          <p:nvPr/>
        </p:nvSpPr>
        <p:spPr>
          <a:xfrm>
            <a:off x="1690712" y="699930"/>
            <a:ext cx="91569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Wiener Diffusion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Non-</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decision</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time: Lesen und motorische Reaktion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Drift rate: Entscheidungsprozess - wohin und wie schnell?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Boundary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separation</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Individuelle Unterschiede in Sicherheit (</a:t>
            </a:r>
            <a:r>
              <a:rPr kumimoji="0" lang="de-CH"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speed-accuracy</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trade off)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Bias: Mittlere Tendenz eher zu </a:t>
            </a:r>
            <a:r>
              <a:rPr kumimoji="0" lang="de-CH"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richtig</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oder </a:t>
            </a:r>
            <a:r>
              <a:rPr kumimoji="0" lang="de-CH"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falsch</a:t>
            </a:r>
            <a:r>
              <a:rPr kumimoji="0" lang="de-CH"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Antwort</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Textfeld 15"/>
          <p:cNvSpPr txBox="1"/>
          <p:nvPr/>
        </p:nvSpPr>
        <p:spPr>
          <a:xfrm>
            <a:off x="288757" y="6362919"/>
            <a:ext cx="9156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Vandekerckhove et al., 2011</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Textfeld 16"/>
          <p:cNvSpPr txBox="1"/>
          <p:nvPr/>
        </p:nvSpPr>
        <p:spPr>
          <a:xfrm>
            <a:off x="3594910" y="6357739"/>
            <a:ext cx="9156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Bayesianische</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Multilevel-Implementierung mittels </a:t>
            </a:r>
            <a:r>
              <a:rPr kumimoji="0" lang="de-CH" sz="1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brms</a:t>
            </a:r>
            <a:r>
              <a:rPr kumimoji="0" lang="de-CH"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in R</a:t>
            </a: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hteck 1">
            <a:extLst>
              <a:ext uri="{FF2B5EF4-FFF2-40B4-BE49-F238E27FC236}">
                <a16:creationId xmlns:a16="http://schemas.microsoft.com/office/drawing/2014/main" id="{A783C097-FCDF-D438-1636-8693EB1E838E}"/>
              </a:ext>
            </a:extLst>
          </p:cNvPr>
          <p:cNvSpPr/>
          <p:nvPr/>
        </p:nvSpPr>
        <p:spPr>
          <a:xfrm>
            <a:off x="10309701" y="853116"/>
            <a:ext cx="1350952" cy="9085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Shtulman-Task</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81770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3E1B65-F254-84F3-6DB1-1B620D54BD6C}"/>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5FD2FAF5-7099-722E-FAE6-A5E93A0B6AB2}"/>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5">
            <a:extLst>
              <a:ext uri="{FF2B5EF4-FFF2-40B4-BE49-F238E27FC236}">
                <a16:creationId xmlns:a16="http://schemas.microsoft.com/office/drawing/2014/main" id="{969C46B7-F90E-D68B-77FC-6945535F0EDE}"/>
              </a:ext>
            </a:extLst>
          </p:cNvPr>
          <p:cNvSpPr txBox="1"/>
          <p:nvPr/>
        </p:nvSpPr>
        <p:spPr>
          <a:xfrm>
            <a:off x="1469740" y="3438178"/>
            <a:ext cx="9252520" cy="830997"/>
          </a:xfrm>
          <a:prstGeom prst="rect">
            <a:avLst/>
          </a:prstGeom>
          <a:noFill/>
        </p:spPr>
        <p:txBody>
          <a:bodyPr wrap="square" rtlCol="0">
            <a:spAutoFit/>
          </a:bodyPr>
          <a:lstStyle/>
          <a:p>
            <a:pPr algn="ctr"/>
            <a:r>
              <a:rPr lang="en-US" sz="2400" b="1" i="1" dirty="0" err="1">
                <a:solidFill>
                  <a:schemeClr val="bg1"/>
                </a:solidFill>
                <a:latin typeface="Arial" panose="020B0604020202020204" pitchFamily="34" charset="0"/>
                <a:cs typeface="Arial" panose="020B0604020202020204" pitchFamily="34" charset="0"/>
              </a:rPr>
              <a:t>Vorwissen</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ist</a:t>
            </a:r>
            <a:r>
              <a:rPr lang="en-US" sz="2400" b="1" i="1" dirty="0">
                <a:solidFill>
                  <a:schemeClr val="bg1"/>
                </a:solidFill>
                <a:latin typeface="Arial" panose="020B0604020202020204" pitchFamily="34" charset="0"/>
                <a:cs typeface="Arial" panose="020B0604020202020204" pitchFamily="34" charset="0"/>
              </a:rPr>
              <a:t> der </a:t>
            </a:r>
            <a:r>
              <a:rPr lang="en-US" sz="2400" b="1" i="1" dirty="0" err="1">
                <a:solidFill>
                  <a:schemeClr val="bg1"/>
                </a:solidFill>
                <a:latin typeface="Arial" panose="020B0604020202020204" pitchFamily="34" charset="0"/>
                <a:cs typeface="Arial" panose="020B0604020202020204" pitchFamily="34" charset="0"/>
              </a:rPr>
              <a:t>wichtigste</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Einflussfaktor</a:t>
            </a:r>
            <a:endParaRPr lang="en-US" sz="2400" b="1" i="1" dirty="0">
              <a:solidFill>
                <a:schemeClr val="bg1"/>
              </a:solidFill>
              <a:latin typeface="Arial" panose="020B0604020202020204" pitchFamily="34" charset="0"/>
              <a:cs typeface="Arial" panose="020B0604020202020204" pitchFamily="34" charset="0"/>
            </a:endParaRPr>
          </a:p>
          <a:p>
            <a:pPr algn="ctr"/>
            <a:r>
              <a:rPr lang="en-US" sz="2400" b="1" i="1" dirty="0">
                <a:solidFill>
                  <a:schemeClr val="bg1"/>
                </a:solidFill>
                <a:latin typeface="Arial" panose="020B0604020202020204" pitchFamily="34" charset="0"/>
                <a:cs typeface="Arial" panose="020B0604020202020204" pitchFamily="34" charset="0"/>
              </a:rPr>
              <a:t>für das </a:t>
            </a:r>
            <a:r>
              <a:rPr lang="en-US" sz="2400" b="1" i="1" dirty="0" err="1">
                <a:solidFill>
                  <a:schemeClr val="bg1"/>
                </a:solidFill>
                <a:latin typeface="Arial" panose="020B0604020202020204" pitchFamily="34" charset="0"/>
                <a:cs typeface="Arial" panose="020B0604020202020204" pitchFamily="34" charset="0"/>
              </a:rPr>
              <a:t>Lernen</a:t>
            </a:r>
            <a:endParaRPr lang="en-US" sz="2400" b="1" i="1" dirty="0">
              <a:solidFill>
                <a:schemeClr val="bg1"/>
              </a:solidFill>
              <a:latin typeface="Arial" panose="020B0604020202020204" pitchFamily="34" charset="0"/>
              <a:cs typeface="Arial" panose="020B0604020202020204" pitchFamily="34" charset="0"/>
            </a:endParaRPr>
          </a:p>
        </p:txBody>
      </p:sp>
      <p:sp>
        <p:nvSpPr>
          <p:cNvPr id="4" name="Textfeld 3">
            <a:extLst>
              <a:ext uri="{FF2B5EF4-FFF2-40B4-BE49-F238E27FC236}">
                <a16:creationId xmlns:a16="http://schemas.microsoft.com/office/drawing/2014/main" id="{D8DF5163-1F1B-8DE0-1115-EC881C2A3814}"/>
              </a:ext>
            </a:extLst>
          </p:cNvPr>
          <p:cNvSpPr txBox="1"/>
          <p:nvPr/>
        </p:nvSpPr>
        <p:spPr>
          <a:xfrm>
            <a:off x="8862908" y="6443364"/>
            <a:ext cx="2679590" cy="3700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David </a:t>
            </a:r>
            <a:r>
              <a:rPr kumimoji="0" lang="en-US"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Ausubel</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(1968)</a:t>
            </a:r>
          </a:p>
        </p:txBody>
      </p:sp>
      <p:pic>
        <p:nvPicPr>
          <p:cNvPr id="5" name="Grafik 4">
            <a:extLst>
              <a:ext uri="{FF2B5EF4-FFF2-40B4-BE49-F238E27FC236}">
                <a16:creationId xmlns:a16="http://schemas.microsoft.com/office/drawing/2014/main" id="{99239141-B522-AB91-F488-10C0B73C3B97}"/>
              </a:ext>
            </a:extLst>
          </p:cNvPr>
          <p:cNvPicPr>
            <a:picLocks noChangeAspect="1"/>
          </p:cNvPicPr>
          <p:nvPr/>
        </p:nvPicPr>
        <p:blipFill rotWithShape="1">
          <a:blip r:embed="rId3">
            <a:extLst>
              <a:ext uri="{28A0092B-C50C-407E-A947-70E740481C1C}">
                <a14:useLocalDpi xmlns:a14="http://schemas.microsoft.com/office/drawing/2010/main" val="0"/>
              </a:ext>
            </a:extLst>
          </a:blip>
          <a:srcRect l="23333" t="3898" r="30731" b="6376"/>
          <a:stretch/>
        </p:blipFill>
        <p:spPr>
          <a:xfrm>
            <a:off x="8903700" y="3912549"/>
            <a:ext cx="2838027" cy="2469452"/>
          </a:xfrm>
          <a:prstGeom prst="rect">
            <a:avLst/>
          </a:prstGeom>
        </p:spPr>
      </p:pic>
      <p:sp>
        <p:nvSpPr>
          <p:cNvPr id="6" name="Rechteckige Legende 2">
            <a:extLst>
              <a:ext uri="{FF2B5EF4-FFF2-40B4-BE49-F238E27FC236}">
                <a16:creationId xmlns:a16="http://schemas.microsoft.com/office/drawing/2014/main" id="{D4B5DD21-E4CF-4778-47DA-398ECDBC565B}"/>
              </a:ext>
            </a:extLst>
          </p:cNvPr>
          <p:cNvSpPr/>
          <p:nvPr/>
        </p:nvSpPr>
        <p:spPr>
          <a:xfrm>
            <a:off x="7279932" y="2043286"/>
            <a:ext cx="4536504" cy="1355411"/>
          </a:xfrm>
          <a:prstGeom prst="wedgeRectCallout">
            <a:avLst>
              <a:gd name="adj1" fmla="val 7306"/>
              <a:gd name="adj2" fmla="val 101100"/>
            </a:avLst>
          </a:prstGeom>
          <a:solidFill>
            <a:schemeClr val="bg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feld 6">
            <a:extLst>
              <a:ext uri="{FF2B5EF4-FFF2-40B4-BE49-F238E27FC236}">
                <a16:creationId xmlns:a16="http://schemas.microsoft.com/office/drawing/2014/main" id="{9B59CC18-1C5F-8394-A796-A8190853A7AF}"/>
              </a:ext>
            </a:extLst>
          </p:cNvPr>
          <p:cNvSpPr txBox="1"/>
          <p:nvPr/>
        </p:nvSpPr>
        <p:spPr>
          <a:xfrm>
            <a:off x="7279932" y="2487395"/>
            <a:ext cx="4847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 most important single factor influencing learning is what the learner already knows.</a:t>
            </a:r>
            <a:endParaRPr kumimoji="0" lang="en-US" sz="1800" b="0" i="1"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pic>
        <p:nvPicPr>
          <p:cNvPr id="1026" name="Picture 2" descr="Bianca SIMONSMEIER | PhD | Trier ...">
            <a:extLst>
              <a:ext uri="{FF2B5EF4-FFF2-40B4-BE49-F238E27FC236}">
                <a16:creationId xmlns:a16="http://schemas.microsoft.com/office/drawing/2014/main" id="{702F2AA7-48FB-1E57-F36A-47376CE52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65" y="3909846"/>
            <a:ext cx="2552084" cy="2552084"/>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ige Legende 2">
            <a:extLst>
              <a:ext uri="{FF2B5EF4-FFF2-40B4-BE49-F238E27FC236}">
                <a16:creationId xmlns:a16="http://schemas.microsoft.com/office/drawing/2014/main" id="{77920771-9712-4627-F4B7-992B2FBFE9D0}"/>
              </a:ext>
            </a:extLst>
          </p:cNvPr>
          <p:cNvSpPr/>
          <p:nvPr/>
        </p:nvSpPr>
        <p:spPr>
          <a:xfrm>
            <a:off x="471120" y="2132854"/>
            <a:ext cx="3031364" cy="1355411"/>
          </a:xfrm>
          <a:prstGeom prst="wedgeRectCallout">
            <a:avLst>
              <a:gd name="adj1" fmla="val 7306"/>
              <a:gd name="adj2" fmla="val 101100"/>
            </a:avLst>
          </a:prstGeom>
          <a:solidFill>
            <a:schemeClr val="bg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Nope.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prstClr val="white"/>
              </a:solidFill>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Well… it depends.</a:t>
            </a:r>
          </a:p>
        </p:txBody>
      </p:sp>
      <p:sp>
        <p:nvSpPr>
          <p:cNvPr id="9" name="Textfeld 8">
            <a:extLst>
              <a:ext uri="{FF2B5EF4-FFF2-40B4-BE49-F238E27FC236}">
                <a16:creationId xmlns:a16="http://schemas.microsoft.com/office/drawing/2014/main" id="{B3CB2C26-68C2-3148-D176-841D808E0D80}"/>
              </a:ext>
            </a:extLst>
          </p:cNvPr>
          <p:cNvSpPr txBox="1"/>
          <p:nvPr/>
        </p:nvSpPr>
        <p:spPr>
          <a:xfrm>
            <a:off x="263352" y="6461930"/>
            <a:ext cx="34161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Bianca Simonsmeier (2021)</a:t>
            </a:r>
          </a:p>
        </p:txBody>
      </p:sp>
      <p:sp>
        <p:nvSpPr>
          <p:cNvPr id="11" name="Rechteck: abgerundete Ecken 10">
            <a:extLst>
              <a:ext uri="{FF2B5EF4-FFF2-40B4-BE49-F238E27FC236}">
                <a16:creationId xmlns:a16="http://schemas.microsoft.com/office/drawing/2014/main" id="{9D5DC839-09AE-3676-8FC5-A88FC2DF9D39}"/>
              </a:ext>
            </a:extLst>
          </p:cNvPr>
          <p:cNvSpPr/>
          <p:nvPr/>
        </p:nvSpPr>
        <p:spPr>
          <a:xfrm>
            <a:off x="3303214" y="5031342"/>
            <a:ext cx="1719072" cy="1088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latin typeface="Arial" panose="020B0604020202020204" pitchFamily="34" charset="0"/>
                <a:cs typeface="Arial" panose="020B0604020202020204" pitchFamily="34" charset="0"/>
              </a:rPr>
              <a:t>Pretest</a:t>
            </a:r>
          </a:p>
        </p:txBody>
      </p:sp>
      <p:sp>
        <p:nvSpPr>
          <p:cNvPr id="12" name="Rechteck: abgerundete Ecken 11">
            <a:extLst>
              <a:ext uri="{FF2B5EF4-FFF2-40B4-BE49-F238E27FC236}">
                <a16:creationId xmlns:a16="http://schemas.microsoft.com/office/drawing/2014/main" id="{401DFBB0-BC06-8CEA-E8CD-8DF27A63D09E}"/>
              </a:ext>
            </a:extLst>
          </p:cNvPr>
          <p:cNvSpPr/>
          <p:nvPr/>
        </p:nvSpPr>
        <p:spPr>
          <a:xfrm>
            <a:off x="6809063" y="5031342"/>
            <a:ext cx="1719072" cy="108813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latin typeface="Arial" panose="020B0604020202020204" pitchFamily="34" charset="0"/>
                <a:cs typeface="Arial" panose="020B0604020202020204" pitchFamily="34" charset="0"/>
              </a:rPr>
              <a:t>Change</a:t>
            </a:r>
          </a:p>
        </p:txBody>
      </p:sp>
      <p:cxnSp>
        <p:nvCxnSpPr>
          <p:cNvPr id="20" name="Gerade Verbindung mit Pfeil 19">
            <a:extLst>
              <a:ext uri="{FF2B5EF4-FFF2-40B4-BE49-F238E27FC236}">
                <a16:creationId xmlns:a16="http://schemas.microsoft.com/office/drawing/2014/main" id="{03452389-70D7-EF30-D3B6-09C7442A2771}"/>
              </a:ext>
            </a:extLst>
          </p:cNvPr>
          <p:cNvCxnSpPr>
            <a:stCxn id="11" idx="3"/>
            <a:endCxn id="12" idx="1"/>
          </p:cNvCxnSpPr>
          <p:nvPr/>
        </p:nvCxnSpPr>
        <p:spPr>
          <a:xfrm>
            <a:off x="5022286" y="5575410"/>
            <a:ext cx="178677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AC202A3F-229C-7245-9C6C-15E1AAD28226}"/>
              </a:ext>
            </a:extLst>
          </p:cNvPr>
          <p:cNvSpPr txBox="1"/>
          <p:nvPr/>
        </p:nvSpPr>
        <p:spPr>
          <a:xfrm>
            <a:off x="5782427" y="5213954"/>
            <a:ext cx="838854"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0</a:t>
            </a:r>
          </a:p>
        </p:txBody>
      </p:sp>
    </p:spTree>
    <p:extLst>
      <p:ext uri="{BB962C8B-B14F-4D97-AF65-F5344CB8AC3E}">
        <p14:creationId xmlns:p14="http://schemas.microsoft.com/office/powerpoint/2010/main" val="164770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p:bldP spid="8" grpId="0" animBg="1"/>
      <p:bldP spid="9" grpId="0"/>
      <p:bldP spid="11" grpId="0" animBg="1"/>
      <p:bldP spid="12"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feld 13"/>
          <p:cNvSpPr txBox="1"/>
          <p:nvPr/>
        </p:nvSpPr>
        <p:spPr>
          <a:xfrm>
            <a:off x="0" y="6488668"/>
            <a:ext cx="9462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 &amp; Valcarcel, 2012</a:t>
            </a:r>
          </a:p>
        </p:txBody>
      </p:sp>
      <p:sp>
        <p:nvSpPr>
          <p:cNvPr id="8" name="Textfeld 7"/>
          <p:cNvSpPr txBox="1"/>
          <p:nvPr/>
        </p:nvSpPr>
        <p:spPr>
          <a:xfrm>
            <a:off x="6620617" y="1601318"/>
            <a:ext cx="5945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Der Mond </a:t>
            </a:r>
            <a:r>
              <a:rPr kumimoji="0" lang="en-US" sz="2800" b="0" i="1"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dreht</a:t>
            </a:r>
            <a:r>
              <a:rPr kumimoji="0" lang="en-US" sz="28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sich</a:t>
            </a:r>
            <a:r>
              <a:rPr kumimoji="0" lang="en-US" sz="28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um die </a:t>
            </a:r>
            <a:r>
              <a:rPr kumimoji="0" lang="en-US" sz="2800" b="0" i="1"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Erde</a:t>
            </a:r>
            <a:endParaRPr kumimoji="0" lang="en-US" sz="2800" b="0"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p:txBody>
      </p:sp>
      <p:sp>
        <p:nvSpPr>
          <p:cNvPr id="9" name="Textfeld 8"/>
          <p:cNvSpPr txBox="1"/>
          <p:nvPr/>
        </p:nvSpPr>
        <p:spPr>
          <a:xfrm>
            <a:off x="5475844" y="2093710"/>
            <a:ext cx="70906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Kind: RICHTIG	Erwachsener: RICHTIG</a:t>
            </a:r>
          </a:p>
        </p:txBody>
      </p:sp>
      <p:sp>
        <p:nvSpPr>
          <p:cNvPr id="10" name="Textfeld 9"/>
          <p:cNvSpPr txBox="1"/>
          <p:nvPr/>
        </p:nvSpPr>
        <p:spPr>
          <a:xfrm>
            <a:off x="868942" y="2417211"/>
            <a:ext cx="5945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Ein Mantel </a:t>
            </a:r>
            <a:r>
              <a:rPr kumimoji="0" lang="en-US" sz="2800" b="0" i="1"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produziert</a:t>
            </a:r>
            <a:r>
              <a:rPr kumimoji="0" lang="en-US" sz="28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Wärme</a:t>
            </a:r>
            <a:endParaRPr kumimoji="0" lang="en-US" sz="28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11" name="Textfeld 10"/>
          <p:cNvSpPr txBox="1"/>
          <p:nvPr/>
        </p:nvSpPr>
        <p:spPr>
          <a:xfrm>
            <a:off x="0" y="2937331"/>
            <a:ext cx="70906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Kind: RICHTIG	Erwachsener: FALSCH</a:t>
            </a:r>
          </a:p>
        </p:txBody>
      </p:sp>
      <p:sp>
        <p:nvSpPr>
          <p:cNvPr id="12" name="Textfeld 11"/>
          <p:cNvSpPr txBox="1"/>
          <p:nvPr/>
        </p:nvSpPr>
        <p:spPr>
          <a:xfrm>
            <a:off x="47328" y="3458460"/>
            <a:ext cx="5945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Inkongruente</a:t>
            </a: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Aussage</a:t>
            </a: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(RF / FR)</a:t>
            </a:r>
          </a:p>
        </p:txBody>
      </p:sp>
      <p:sp>
        <p:nvSpPr>
          <p:cNvPr id="15" name="Textfeld 14"/>
          <p:cNvSpPr txBox="1"/>
          <p:nvPr/>
        </p:nvSpPr>
        <p:spPr>
          <a:xfrm>
            <a:off x="6489096" y="2572437"/>
            <a:ext cx="5945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Kongruente</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Aussage</a:t>
            </a:r>
            <a:r>
              <a:rPr kumimoji="0" lang="en-US" sz="2800" b="1"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(FF / RR)</a:t>
            </a:r>
          </a:p>
        </p:txBody>
      </p:sp>
      <p:sp>
        <p:nvSpPr>
          <p:cNvPr id="18" name="Textfeld 17"/>
          <p:cNvSpPr txBox="1"/>
          <p:nvPr/>
        </p:nvSpPr>
        <p:spPr>
          <a:xfrm>
            <a:off x="1235240" y="4500718"/>
            <a:ext cx="3096882"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Mehr Fehler</a:t>
            </a:r>
          </a:p>
        </p:txBody>
      </p:sp>
      <p:sp>
        <p:nvSpPr>
          <p:cNvPr id="19" name="Textfeld 18"/>
          <p:cNvSpPr txBox="1"/>
          <p:nvPr/>
        </p:nvSpPr>
        <p:spPr>
          <a:xfrm>
            <a:off x="52383" y="5241055"/>
            <a:ext cx="496349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Längere</a:t>
            </a:r>
            <a:r>
              <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srgbClr val="C00000"/>
                </a:solidFill>
                <a:effectLst/>
                <a:uLnTx/>
                <a:uFillTx/>
                <a:latin typeface="Arial" panose="020B0604020202020204" pitchFamily="34" charset="0"/>
                <a:ea typeface="+mn-ea"/>
                <a:cs typeface="Arial" panose="020B0604020202020204" pitchFamily="34" charset="0"/>
              </a:rPr>
              <a:t>Reaktionszeiten</a:t>
            </a:r>
            <a:endParaRPr kumimoji="0" lang="en-US" sz="2800" b="1" i="0" u="none" strike="noStrike" kern="1200" cap="none" spc="0" normalizeH="0" baseline="0" noProof="0" dirty="0">
              <a:ln>
                <a:noFill/>
              </a:ln>
              <a:solidFill>
                <a:srgbClr val="C00000"/>
              </a:solidFill>
              <a:effectLst/>
              <a:uLnTx/>
              <a:uFillTx/>
              <a:latin typeface="Arial" panose="020B0604020202020204" pitchFamily="34" charset="0"/>
              <a:ea typeface="+mn-ea"/>
              <a:cs typeface="Arial" panose="020B0604020202020204" pitchFamily="34" charset="0"/>
            </a:endParaRPr>
          </a:p>
        </p:txBody>
      </p:sp>
      <p:sp>
        <p:nvSpPr>
          <p:cNvPr id="2" name="TextBox 5">
            <a:extLst>
              <a:ext uri="{FF2B5EF4-FFF2-40B4-BE49-F238E27FC236}">
                <a16:creationId xmlns:a16="http://schemas.microsoft.com/office/drawing/2014/main" id="{7731CD47-0376-3A62-660F-DF032DEC1168}"/>
              </a:ext>
            </a:extLst>
          </p:cNvPr>
          <p:cNvSpPr txBox="1"/>
          <p:nvPr/>
        </p:nvSpPr>
        <p:spPr>
          <a:xfrm>
            <a:off x="3679675" y="5720063"/>
            <a:ext cx="9252520" cy="954107"/>
          </a:xfrm>
          <a:prstGeom prst="rect">
            <a:avLst/>
          </a:prstGeom>
          <a:noFill/>
        </p:spPr>
        <p:txBody>
          <a:bodyPr wrap="square" rtlCol="0">
            <a:spAutoFit/>
          </a:bodyPr>
          <a:lstStyle/>
          <a:p>
            <a:pPr algn="ctr"/>
            <a:r>
              <a:rPr lang="en-US" sz="2800" b="1" dirty="0" err="1">
                <a:solidFill>
                  <a:schemeClr val="bg1"/>
                </a:solidFill>
                <a:latin typeface="Arial" panose="020B0604020202020204" pitchFamily="34" charset="0"/>
                <a:cs typeface="Arial" panose="020B0604020202020204" pitchFamily="34" charset="0"/>
              </a:rPr>
              <a:t>Zentrale</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Annahme</a:t>
            </a:r>
            <a:r>
              <a:rPr lang="en-US" sz="2800" b="1" dirty="0">
                <a:solidFill>
                  <a:schemeClr val="bg1"/>
                </a:solidFill>
                <a:latin typeface="Arial" panose="020B0604020202020204" pitchFamily="34" charset="0"/>
                <a:cs typeface="Arial" panose="020B0604020202020204" pitchFamily="34" charset="0"/>
              </a:rPr>
              <a:t>:</a:t>
            </a:r>
          </a:p>
          <a:p>
            <a:pPr algn="ctr"/>
            <a:r>
              <a:rPr lang="en-US" sz="2800" b="1" dirty="0" err="1">
                <a:solidFill>
                  <a:schemeClr val="bg1"/>
                </a:solidFill>
                <a:latin typeface="Arial" panose="020B0604020202020204" pitchFamily="34" charset="0"/>
                <a:cs typeface="Arial" panose="020B0604020202020204" pitchFamily="34" charset="0"/>
              </a:rPr>
              <a:t>Intuitives</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Vorwissen</a:t>
            </a:r>
            <a:r>
              <a:rPr lang="en-US" sz="2800" b="1" dirty="0">
                <a:solidFill>
                  <a:schemeClr val="bg1"/>
                </a:solidFill>
                <a:latin typeface="Arial" panose="020B0604020202020204" pitchFamily="34" charset="0"/>
                <a:cs typeface="Arial" panose="020B0604020202020204" pitchFamily="34" charset="0"/>
              </a:rPr>
              <a:t> muss </a:t>
            </a:r>
            <a:r>
              <a:rPr lang="en-US" sz="2800" b="1" i="1" dirty="0" err="1">
                <a:solidFill>
                  <a:schemeClr val="bg1"/>
                </a:solidFill>
                <a:latin typeface="Arial" panose="020B0604020202020204" pitchFamily="34" charset="0"/>
                <a:cs typeface="Arial" panose="020B0604020202020204" pitchFamily="34" charset="0"/>
              </a:rPr>
              <a:t>inhibiert</a:t>
            </a:r>
            <a:r>
              <a:rPr lang="en-US" sz="2800" b="1" i="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werden</a:t>
            </a:r>
            <a:r>
              <a:rPr lang="en-US" sz="2800" b="1" dirty="0">
                <a:solidFill>
                  <a:schemeClr val="bg1"/>
                </a:solidFill>
                <a:latin typeface="Arial" panose="020B0604020202020204" pitchFamily="34" charset="0"/>
                <a:cs typeface="Arial" panose="020B0604020202020204" pitchFamily="34" charset="0"/>
              </a:rPr>
              <a:t>.</a:t>
            </a:r>
            <a:endParaRPr lang="en-US" sz="2800" b="1" i="1" dirty="0">
              <a:solidFill>
                <a:schemeClr val="bg1"/>
              </a:solidFill>
              <a:latin typeface="Arial" panose="020B0604020202020204" pitchFamily="34" charset="0"/>
              <a:cs typeface="Arial" panose="020B0604020202020204" pitchFamily="34" charset="0"/>
            </a:endParaRPr>
          </a:p>
        </p:txBody>
      </p:sp>
      <p:sp>
        <p:nvSpPr>
          <p:cNvPr id="3" name="TextBox 5">
            <a:extLst>
              <a:ext uri="{FF2B5EF4-FFF2-40B4-BE49-F238E27FC236}">
                <a16:creationId xmlns:a16="http://schemas.microsoft.com/office/drawing/2014/main" id="{58A7B73B-4E68-478C-EC3B-E6005343B5B3}"/>
              </a:ext>
            </a:extLst>
          </p:cNvPr>
          <p:cNvSpPr txBox="1"/>
          <p:nvPr/>
        </p:nvSpPr>
        <p:spPr>
          <a:xfrm>
            <a:off x="4724160" y="3639215"/>
            <a:ext cx="7448740" cy="1661993"/>
          </a:xfrm>
          <a:prstGeom prst="rect">
            <a:avLst/>
          </a:prstGeom>
          <a:noFill/>
        </p:spPr>
        <p:txBody>
          <a:bodyPr wrap="square" rtlCol="0">
            <a:spAutoFit/>
          </a:bodyPr>
          <a:lstStyle/>
          <a:p>
            <a:pPr algn="ctr"/>
            <a:r>
              <a:rPr lang="en-US" sz="2800" dirty="0">
                <a:solidFill>
                  <a:schemeClr val="bg1"/>
                </a:solidFill>
                <a:latin typeface="Arial" panose="020B0604020202020204" pitchFamily="34" charset="0"/>
                <a:cs typeface="Arial" panose="020B0604020202020204" pitchFamily="34" charset="0"/>
              </a:rPr>
              <a:t>Evidenz </a:t>
            </a:r>
            <a:r>
              <a:rPr lang="en-US" sz="2800" dirty="0" err="1">
                <a:solidFill>
                  <a:schemeClr val="bg1"/>
                </a:solidFill>
                <a:latin typeface="Arial" panose="020B0604020202020204" pitchFamily="34" charset="0"/>
                <a:cs typeface="Arial" panose="020B0604020202020204" pitchFamily="34" charset="0"/>
              </a:rPr>
              <a:t>dazu</a:t>
            </a:r>
            <a:r>
              <a:rPr lang="en-US" sz="2800" dirty="0">
                <a:solidFill>
                  <a:schemeClr val="bg1"/>
                </a:solidFill>
                <a:latin typeface="Arial" panose="020B0604020202020204" pitchFamily="34" charset="0"/>
                <a:cs typeface="Arial" panose="020B0604020202020204" pitchFamily="34" charset="0"/>
              </a:rPr>
              <a:t>:</a:t>
            </a:r>
          </a:p>
          <a:p>
            <a:pPr algn="ctr"/>
            <a:r>
              <a:rPr lang="en-US" sz="2800" dirty="0" err="1">
                <a:solidFill>
                  <a:schemeClr val="bg1"/>
                </a:solidFill>
                <a:latin typeface="Arial" panose="020B0604020202020204" pitchFamily="34" charset="0"/>
                <a:cs typeface="Arial" panose="020B0604020202020204" pitchFamily="34" charset="0"/>
              </a:rPr>
              <a:t>Falsche</a:t>
            </a:r>
            <a:r>
              <a:rPr lang="en-US" sz="2800" dirty="0">
                <a:solidFill>
                  <a:schemeClr val="bg1"/>
                </a:solidFill>
                <a:latin typeface="Arial" panose="020B0604020202020204" pitchFamily="34" charset="0"/>
                <a:cs typeface="Arial" panose="020B0604020202020204" pitchFamily="34" charset="0"/>
              </a:rPr>
              <a:t> Masse, </a:t>
            </a:r>
            <a:r>
              <a:rPr lang="en-US" sz="2800" dirty="0" err="1">
                <a:solidFill>
                  <a:schemeClr val="bg1"/>
                </a:solidFill>
                <a:latin typeface="Arial" panose="020B0604020202020204" pitchFamily="34" charset="0"/>
                <a:cs typeface="Arial" panose="020B0604020202020204" pitchFamily="34" charset="0"/>
              </a:rPr>
              <a:t>fehlleitende</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Analysen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inkomplettes</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Paradigma</a:t>
            </a:r>
            <a:r>
              <a:rPr lang="en-US" sz="2800" i="1" dirty="0">
                <a:solidFill>
                  <a:schemeClr val="bg1"/>
                </a:solidFill>
                <a:latin typeface="Arial" panose="020B0604020202020204" pitchFamily="34" charset="0"/>
                <a:cs typeface="Arial" panose="020B0604020202020204" pitchFamily="34" charset="0"/>
              </a:rPr>
              <a:t> </a:t>
            </a:r>
            <a:r>
              <a:rPr lang="en-US" dirty="0">
                <a:solidFill>
                  <a:schemeClr val="bg1"/>
                </a:solidFill>
                <a:latin typeface="Arial" panose="020B0604020202020204" pitchFamily="34" charset="0"/>
                <a:cs typeface="Arial" panose="020B0604020202020204" pitchFamily="34" charset="0"/>
              </a:rPr>
              <a:t>(</a:t>
            </a:r>
            <a:r>
              <a:rPr lang="en-US" dirty="0" err="1">
                <a:solidFill>
                  <a:schemeClr val="bg1"/>
                </a:solidFill>
                <a:latin typeface="Arial" panose="020B0604020202020204" pitchFamily="34" charset="0"/>
                <a:cs typeface="Arial" panose="020B0604020202020204" pitchFamily="34" charset="0"/>
              </a:rPr>
              <a:t>Babai</a:t>
            </a:r>
            <a:r>
              <a:rPr lang="en-US" dirty="0">
                <a:solidFill>
                  <a:schemeClr val="bg1"/>
                </a:solidFill>
                <a:latin typeface="Arial" panose="020B0604020202020204" pitchFamily="34" charset="0"/>
                <a:cs typeface="Arial" panose="020B0604020202020204" pitchFamily="34" charset="0"/>
              </a:rPr>
              <a:t> et al., 2014; </a:t>
            </a:r>
            <a:r>
              <a:rPr lang="en-US" dirty="0" err="1">
                <a:solidFill>
                  <a:schemeClr val="bg1"/>
                </a:solidFill>
                <a:latin typeface="Arial" panose="020B0604020202020204" pitchFamily="34" charset="0"/>
                <a:cs typeface="Arial" panose="020B0604020202020204" pitchFamily="34" charset="0"/>
              </a:rPr>
              <a:t>Ronfard</a:t>
            </a:r>
            <a:r>
              <a:rPr lang="en-US" dirty="0">
                <a:solidFill>
                  <a:schemeClr val="bg1"/>
                </a:solidFill>
                <a:latin typeface="Arial" panose="020B0604020202020204" pitchFamily="34" charset="0"/>
                <a:cs typeface="Arial" panose="020B0604020202020204" pitchFamily="34" charset="0"/>
              </a:rPr>
              <a:t> et al. 2021; Stricker et al., 2021; </a:t>
            </a:r>
            <a:r>
              <a:rPr lang="en-US" dirty="0" err="1">
                <a:solidFill>
                  <a:schemeClr val="bg1"/>
                </a:solidFill>
                <a:latin typeface="Arial" panose="020B0604020202020204" pitchFamily="34" charset="0"/>
                <a:cs typeface="Arial" panose="020B0604020202020204" pitchFamily="34" charset="0"/>
              </a:rPr>
              <a:t>Vosniadou</a:t>
            </a:r>
            <a:r>
              <a:rPr lang="en-US" dirty="0">
                <a:solidFill>
                  <a:schemeClr val="bg1"/>
                </a:solidFill>
                <a:latin typeface="Arial" panose="020B0604020202020204" pitchFamily="34" charset="0"/>
                <a:cs typeface="Arial" panose="020B0604020202020204" pitchFamily="34" charset="0"/>
              </a:rPr>
              <a:t> et al., 2018)</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969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5" grpId="0"/>
      <p:bldP spid="18" grpId="0"/>
      <p:bldP spid="19" grpId="0"/>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7ADD23-86CF-5DDB-2A40-111E4B397A4E}"/>
            </a:ext>
          </a:extLst>
        </p:cNvPr>
        <p:cNvGrpSpPr/>
        <p:nvPr/>
      </p:nvGrpSpPr>
      <p:grpSpPr>
        <a:xfrm>
          <a:off x="0" y="0"/>
          <a:ext cx="0" cy="0"/>
          <a:chOff x="0" y="0"/>
          <a:chExt cx="0" cy="0"/>
        </a:xfrm>
      </p:grpSpPr>
      <p:sp>
        <p:nvSpPr>
          <p:cNvPr id="4" name="Rechteck 3">
            <a:extLst>
              <a:ext uri="{FF2B5EF4-FFF2-40B4-BE49-F238E27FC236}">
                <a16:creationId xmlns:a16="http://schemas.microsoft.com/office/drawing/2014/main" id="{EFC9E91F-0EB7-90DD-DAF5-49B467776B84}"/>
              </a:ext>
            </a:extLst>
          </p:cNvPr>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5">
            <a:extLst>
              <a:ext uri="{FF2B5EF4-FFF2-40B4-BE49-F238E27FC236}">
                <a16:creationId xmlns:a16="http://schemas.microsoft.com/office/drawing/2014/main" id="{21488985-04E7-50FE-5FD2-B9748D379836}"/>
              </a:ext>
            </a:extLst>
          </p:cNvPr>
          <p:cNvSpPr txBox="1"/>
          <p:nvPr/>
        </p:nvSpPr>
        <p:spPr>
          <a:xfrm>
            <a:off x="55376" y="482918"/>
            <a:ext cx="5400600" cy="4832092"/>
          </a:xfrm>
          <a:prstGeom prst="rect">
            <a:avLst/>
          </a:prstGeom>
          <a:noFill/>
        </p:spPr>
        <p:txBody>
          <a:bodyPr wrap="square" rtlCol="0">
            <a:spAutoFit/>
          </a:bodyPr>
          <a:lstStyle/>
          <a:p>
            <a:r>
              <a:rPr lang="en-US" sz="2800" dirty="0" err="1">
                <a:solidFill>
                  <a:schemeClr val="bg1"/>
                </a:solidFill>
                <a:latin typeface="Arial" panose="020B0604020202020204" pitchFamily="34" charset="0"/>
                <a:cs typeface="Arial" panose="020B0604020202020204" pitchFamily="34" charset="0"/>
              </a:rPr>
              <a:t>Übliches</a:t>
            </a:r>
            <a:r>
              <a:rPr lang="en-US" sz="2800" dirty="0">
                <a:solidFill>
                  <a:schemeClr val="bg1"/>
                </a:solidFill>
                <a:latin typeface="Arial" panose="020B0604020202020204" pitchFamily="34" charset="0"/>
                <a:cs typeface="Arial" panose="020B0604020202020204" pitchFamily="34" charset="0"/>
              </a:rPr>
              <a:t> Design:</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Inhibitionsmass</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z.B.</a:t>
            </a:r>
            <a:r>
              <a:rPr lang="en-US" sz="2800" dirty="0">
                <a:solidFill>
                  <a:schemeClr val="bg1"/>
                </a:solidFill>
                <a:latin typeface="Arial" panose="020B0604020202020204" pitchFamily="34" charset="0"/>
                <a:cs typeface="Arial" panose="020B0604020202020204" pitchFamily="34" charset="0"/>
              </a:rPr>
              <a:t> Stroop)</a:t>
            </a:r>
          </a:p>
          <a:p>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b="1" dirty="0" err="1">
                <a:solidFill>
                  <a:schemeClr val="bg1"/>
                </a:solidFill>
                <a:latin typeface="Arial" panose="020B0604020202020204" pitchFamily="34" charset="0"/>
                <a:cs typeface="Arial" panose="020B0604020202020204" pitchFamily="34" charset="0"/>
              </a:rPr>
              <a:t>Korrelation</a:t>
            </a:r>
            <a:r>
              <a:rPr lang="en-US" sz="2800" b="1"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zwischen</a:t>
            </a:r>
            <a:r>
              <a:rPr lang="en-US" sz="2800"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Differenzscores</a:t>
            </a:r>
            <a:r>
              <a:rPr lang="en-US" sz="2800" b="1" dirty="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a:t>
            </a:r>
            <a:r>
              <a:rPr lang="en-US" sz="2800" dirty="0" err="1">
                <a:solidFill>
                  <a:schemeClr val="bg1"/>
                </a:solidFill>
                <a:latin typeface="Arial" panose="020B0604020202020204" pitchFamily="34" charset="0"/>
                <a:cs typeface="Arial" panose="020B0604020202020204" pitchFamily="34" charset="0"/>
              </a:rPr>
              <a:t>Inhibitionsmass</a:t>
            </a:r>
            <a:r>
              <a:rPr lang="en-US" sz="2800" dirty="0">
                <a:solidFill>
                  <a:schemeClr val="bg1"/>
                </a:solidFill>
                <a:latin typeface="Arial" panose="020B0604020202020204" pitchFamily="34" charset="0"/>
                <a:cs typeface="Arial" panose="020B0604020202020204" pitchFamily="34" charset="0"/>
              </a:rPr>
              <a:t> &amp; Shtulman-</a:t>
            </a:r>
            <a:r>
              <a:rPr lang="en-US" sz="2800" dirty="0" err="1">
                <a:solidFill>
                  <a:schemeClr val="bg1"/>
                </a:solidFill>
                <a:latin typeface="Arial" panose="020B0604020202020204" pitchFamily="34" charset="0"/>
                <a:cs typeface="Arial" panose="020B0604020202020204" pitchFamily="34" charset="0"/>
              </a:rPr>
              <a:t>Paradigma</a:t>
            </a:r>
            <a:r>
              <a:rPr lang="en-US" sz="2800" dirty="0">
                <a:solidFill>
                  <a:schemeClr val="bg1"/>
                </a:solidFill>
                <a:latin typeface="Arial" panose="020B0604020202020204" pitchFamily="34" charset="0"/>
                <a:cs typeface="Arial" panose="020B0604020202020204" pitchFamily="34" charset="0"/>
              </a:rPr>
              <a:t>) auf </a:t>
            </a:r>
            <a:r>
              <a:rPr lang="en-US" sz="2800" dirty="0" err="1">
                <a:solidFill>
                  <a:schemeClr val="bg1"/>
                </a:solidFill>
                <a:latin typeface="Arial" panose="020B0604020202020204" pitchFamily="34" charset="0"/>
                <a:cs typeface="Arial" panose="020B0604020202020204" pitchFamily="34" charset="0"/>
              </a:rPr>
              <a:t>Reaktionszeiten</a:t>
            </a:r>
            <a:r>
              <a:rPr lang="en-US" sz="2800"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oder</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Antworten</a:t>
            </a:r>
            <a:endParaRPr lang="en-US" sz="2800" dirty="0">
              <a:solidFill>
                <a:schemeClr val="bg1"/>
              </a:solidFill>
              <a:latin typeface="Arial" panose="020B0604020202020204" pitchFamily="34" charset="0"/>
              <a:cs typeface="Arial" panose="020B0604020202020204" pitchFamily="34" charset="0"/>
            </a:endParaRPr>
          </a:p>
        </p:txBody>
      </p:sp>
      <p:sp>
        <p:nvSpPr>
          <p:cNvPr id="5" name="TextBox 5">
            <a:extLst>
              <a:ext uri="{FF2B5EF4-FFF2-40B4-BE49-F238E27FC236}">
                <a16:creationId xmlns:a16="http://schemas.microsoft.com/office/drawing/2014/main" id="{DA6AEBE1-A7B0-7BC4-22E2-1629502F0302}"/>
              </a:ext>
            </a:extLst>
          </p:cNvPr>
          <p:cNvSpPr txBox="1"/>
          <p:nvPr/>
        </p:nvSpPr>
        <p:spPr>
          <a:xfrm>
            <a:off x="5383324" y="361504"/>
            <a:ext cx="6960096" cy="6124754"/>
          </a:xfrm>
          <a:prstGeom prst="rect">
            <a:avLst/>
          </a:prstGeom>
          <a:noFill/>
        </p:spPr>
        <p:txBody>
          <a:bodyPr wrap="square" rtlCol="0">
            <a:spAutoFit/>
          </a:bodyPr>
          <a:lstStyle/>
          <a:p>
            <a:r>
              <a:rPr lang="en-US" sz="2800" dirty="0" err="1">
                <a:solidFill>
                  <a:schemeClr val="bg1"/>
                </a:solidFill>
                <a:latin typeface="Arial" panose="020B0604020202020204" pitchFamily="34" charset="0"/>
                <a:cs typeface="Arial" panose="020B0604020202020204" pitchFamily="34" charset="0"/>
              </a:rPr>
              <a:t>Probleme</a:t>
            </a:r>
            <a:r>
              <a:rPr lang="en-US" sz="2800" dirty="0">
                <a:solidFill>
                  <a:schemeClr val="bg1"/>
                </a:solidFill>
                <a:latin typeface="Arial" panose="020B0604020202020204" pitchFamily="34" charset="0"/>
                <a:cs typeface="Arial" panose="020B0604020202020204" pitchFamily="34" charset="0"/>
              </a:rPr>
              <a:t>:</a:t>
            </a:r>
          </a:p>
          <a:p>
            <a:endParaRPr lang="en-US" sz="2800" dirty="0">
              <a:solidFill>
                <a:schemeClr val="bg1"/>
              </a:solidFill>
              <a:latin typeface="Arial" panose="020B0604020202020204" pitchFamily="34" charset="0"/>
              <a:cs typeface="Arial" panose="020B0604020202020204" pitchFamily="34" charset="0"/>
            </a:endParaRPr>
          </a:p>
          <a:p>
            <a:r>
              <a:rPr lang="en-US" sz="2800" dirty="0">
                <a:solidFill>
                  <a:schemeClr val="bg1"/>
                </a:solidFill>
                <a:latin typeface="Arial" panose="020B0604020202020204" pitchFamily="34" charset="0"/>
                <a:cs typeface="Arial" panose="020B0604020202020204" pitchFamily="34" charset="0"/>
              </a:rPr>
              <a:t>- “</a:t>
            </a:r>
            <a:r>
              <a:rPr lang="en-US" sz="2800" b="1" dirty="0">
                <a:solidFill>
                  <a:schemeClr val="bg1"/>
                </a:solidFill>
                <a:latin typeface="Arial" panose="020B0604020202020204" pitchFamily="34" charset="0"/>
                <a:cs typeface="Arial" panose="020B0604020202020204" pitchFamily="34" charset="0"/>
              </a:rPr>
              <a:t>Inhibition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ist</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ein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breites</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heterogenes</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Konstrukt</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unkorrelierter</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Operationalisierungen</a:t>
            </a:r>
            <a:endParaRPr lang="en-US" sz="2800" dirty="0">
              <a:solidFill>
                <a:schemeClr val="bg1"/>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b="1" dirty="0" err="1">
                <a:solidFill>
                  <a:schemeClr val="bg1"/>
                </a:solidFill>
                <a:latin typeface="Arial" panose="020B0604020202020204" pitchFamily="34" charset="0"/>
                <a:cs typeface="Arial" panose="020B0604020202020204" pitchFamily="34" charset="0"/>
              </a:rPr>
              <a:t>Korrelation</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ist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nicht</a:t>
            </a:r>
            <a:r>
              <a:rPr lang="en-US" sz="2800" b="1"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Kausalität</a:t>
            </a:r>
            <a:endParaRPr lang="en-US" sz="2800" b="1" dirty="0">
              <a:solidFill>
                <a:schemeClr val="bg1"/>
              </a:solidFill>
              <a:latin typeface="Arial" panose="020B0604020202020204" pitchFamily="34" charset="0"/>
              <a:cs typeface="Arial" panose="020B0604020202020204" pitchFamily="34" charset="0"/>
            </a:endParaRPr>
          </a:p>
          <a:p>
            <a:pPr marL="457200" indent="-457200">
              <a:buFontTx/>
              <a:buChar char="-"/>
            </a:pPr>
            <a:endParaRPr lang="en-US" sz="2800" b="1"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b="1" dirty="0" err="1">
                <a:solidFill>
                  <a:schemeClr val="bg1"/>
                </a:solidFill>
                <a:latin typeface="Arial" panose="020B0604020202020204" pitchFamily="34" charset="0"/>
                <a:cs typeface="Arial" panose="020B0604020202020204" pitchFamily="34" charset="0"/>
              </a:rPr>
              <a:t>Differenzscores</a:t>
            </a:r>
            <a:r>
              <a:rPr lang="en-US" sz="2800" b="1"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sind</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extrem</a:t>
            </a:r>
            <a:r>
              <a:rPr lang="en-US" sz="2800"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unreliabel</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besonders</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bei</a:t>
            </a:r>
            <a:r>
              <a:rPr lang="en-US" sz="2800" dirty="0">
                <a:solidFill>
                  <a:schemeClr val="bg1"/>
                </a:solidFill>
                <a:latin typeface="Arial" panose="020B0604020202020204" pitchFamily="34" charset="0"/>
                <a:cs typeface="Arial" panose="020B0604020202020204" pitchFamily="34" charset="0"/>
              </a:rPr>
              <a:t> </a:t>
            </a:r>
            <a:r>
              <a:rPr lang="en-US" sz="2800" b="1" dirty="0" err="1">
                <a:solidFill>
                  <a:schemeClr val="bg1"/>
                </a:solidFill>
                <a:latin typeface="Arial" panose="020B0604020202020204" pitchFamily="34" charset="0"/>
                <a:cs typeface="Arial" panose="020B0604020202020204" pitchFamily="34" charset="0"/>
              </a:rPr>
              <a:t>Reaktionszeiten</a:t>
            </a:r>
            <a:endParaRPr lang="en-US" sz="2800" b="1" dirty="0">
              <a:solidFill>
                <a:schemeClr val="bg1"/>
              </a:solidFill>
              <a:latin typeface="Arial" panose="020B0604020202020204" pitchFamily="34" charset="0"/>
              <a:cs typeface="Arial" panose="020B0604020202020204" pitchFamily="34" charset="0"/>
            </a:endParaRPr>
          </a:p>
          <a:p>
            <a:pPr marL="457200" indent="-457200">
              <a:buFontTx/>
              <a:buChar char="-"/>
            </a:pPr>
            <a:endParaRPr lang="en-US" sz="2800" b="1"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dirty="0" err="1">
                <a:solidFill>
                  <a:schemeClr val="bg1"/>
                </a:solidFill>
                <a:latin typeface="Arial" panose="020B0604020202020204" pitchFamily="34" charset="0"/>
                <a:cs typeface="Arial" panose="020B0604020202020204" pitchFamily="34" charset="0"/>
              </a:rPr>
              <a:t>Phänomen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sollte</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sich</a:t>
            </a:r>
            <a:r>
              <a:rPr lang="en-US" sz="2800" dirty="0">
                <a:solidFill>
                  <a:schemeClr val="bg1"/>
                </a:solidFill>
                <a:latin typeface="Arial" panose="020B0604020202020204" pitchFamily="34" charset="0"/>
                <a:cs typeface="Arial" panose="020B0604020202020204" pitchFamily="34" charset="0"/>
              </a:rPr>
              <a:t> auf RTs </a:t>
            </a:r>
            <a:r>
              <a:rPr lang="en-US" sz="2800" b="1" dirty="0">
                <a:solidFill>
                  <a:schemeClr val="bg1"/>
                </a:solidFill>
                <a:latin typeface="Arial" panose="020B0604020202020204" pitchFamily="34" charset="0"/>
                <a:cs typeface="Arial" panose="020B0604020202020204" pitchFamily="34" charset="0"/>
              </a:rPr>
              <a:t>und</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Antworten</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auswirken</a:t>
            </a:r>
            <a:endParaRPr lang="en-US" sz="28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030CFE2-7D41-E1FB-88D1-E982C963D0F7}"/>
              </a:ext>
            </a:extLst>
          </p:cNvPr>
          <p:cNvSpPr txBox="1"/>
          <p:nvPr/>
        </p:nvSpPr>
        <p:spPr>
          <a:xfrm>
            <a:off x="97322" y="407710"/>
            <a:ext cx="5528838" cy="6432530"/>
          </a:xfrm>
          <a:prstGeom prst="rect">
            <a:avLst/>
          </a:prstGeom>
          <a:noFill/>
        </p:spPr>
        <p:txBody>
          <a:bodyPr wrap="square" rtlCol="0">
            <a:spAutoFit/>
          </a:bodyPr>
          <a:lstStyle/>
          <a:p>
            <a:r>
              <a:rPr lang="en-US" sz="2800" dirty="0" err="1">
                <a:solidFill>
                  <a:schemeClr val="bg1"/>
                </a:solidFill>
                <a:latin typeface="Arial" panose="020B0604020202020204" pitchFamily="34" charset="0"/>
                <a:cs typeface="Arial" panose="020B0604020202020204" pitchFamily="34" charset="0"/>
              </a:rPr>
              <a:t>Lösung</a:t>
            </a:r>
            <a:r>
              <a:rPr lang="en-US" sz="2800" dirty="0">
                <a:solidFill>
                  <a:schemeClr val="bg1"/>
                </a:solidFill>
                <a:latin typeface="Arial" panose="020B0604020202020204" pitchFamily="34" charset="0"/>
                <a:cs typeface="Arial" panose="020B0604020202020204" pitchFamily="34" charset="0"/>
              </a:rPr>
              <a:t>:</a:t>
            </a:r>
          </a:p>
          <a:p>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dirty="0" err="1">
                <a:solidFill>
                  <a:schemeClr val="bg1"/>
                </a:solidFill>
                <a:latin typeface="Arial" panose="020B0604020202020204" pitchFamily="34" charset="0"/>
                <a:cs typeface="Arial" panose="020B0604020202020204" pitchFamily="34" charset="0"/>
              </a:rPr>
              <a:t>Unterschiedliche</a:t>
            </a:r>
            <a:r>
              <a:rPr lang="en-US" sz="2800" dirty="0">
                <a:solidFill>
                  <a:schemeClr val="bg1"/>
                </a:solidFill>
                <a:latin typeface="Arial" panose="020B0604020202020204" pitchFamily="34" charset="0"/>
                <a:cs typeface="Arial" panose="020B0604020202020204" pitchFamily="34" charset="0"/>
              </a:rPr>
              <a:t> Masse</a:t>
            </a:r>
          </a:p>
          <a:p>
            <a:r>
              <a:rPr lang="en-US" dirty="0">
                <a:solidFill>
                  <a:schemeClr val="bg1"/>
                </a:solidFill>
                <a:latin typeface="Arial" panose="020B0604020202020204" pitchFamily="34" charset="0"/>
                <a:cs typeface="Arial" panose="020B0604020202020204" pitchFamily="34" charset="0"/>
              </a:rPr>
              <a:t>Picture-Word, Anti-</a:t>
            </a:r>
            <a:r>
              <a:rPr lang="en-US" dirty="0" err="1">
                <a:solidFill>
                  <a:schemeClr val="bg1"/>
                </a:solidFill>
                <a:latin typeface="Arial" panose="020B0604020202020204" pitchFamily="34" charset="0"/>
                <a:cs typeface="Arial" panose="020B0604020202020204" pitchFamily="34" charset="0"/>
              </a:rPr>
              <a:t>Sakkade</a:t>
            </a:r>
            <a:r>
              <a:rPr lang="en-US" dirty="0">
                <a:solidFill>
                  <a:schemeClr val="bg1"/>
                </a:solidFill>
                <a:latin typeface="Arial" panose="020B0604020202020204" pitchFamily="34" charset="0"/>
                <a:cs typeface="Arial" panose="020B0604020202020204" pitchFamily="34" charset="0"/>
              </a:rPr>
              <a:t>, Flanker, Binding, </a:t>
            </a:r>
            <a:r>
              <a:rPr lang="en-US" dirty="0" err="1">
                <a:solidFill>
                  <a:schemeClr val="bg1"/>
                </a:solidFill>
                <a:latin typeface="Arial" panose="020B0604020202020204" pitchFamily="34" charset="0"/>
                <a:cs typeface="Arial" panose="020B0604020202020204" pitchFamily="34" charset="0"/>
              </a:rPr>
              <a:t>relationales</a:t>
            </a:r>
            <a:r>
              <a:rPr lang="en-US" dirty="0">
                <a:solidFill>
                  <a:schemeClr val="bg1"/>
                </a:solidFill>
                <a:latin typeface="Arial" panose="020B0604020202020204" pitchFamily="34" charset="0"/>
                <a:cs typeface="Arial" panose="020B0604020202020204" pitchFamily="34" charset="0"/>
              </a:rPr>
              <a:t> </a:t>
            </a:r>
            <a:r>
              <a:rPr lang="en-US" dirty="0" err="1">
                <a:solidFill>
                  <a:schemeClr val="bg1"/>
                </a:solidFill>
                <a:latin typeface="Arial" panose="020B0604020202020204" pitchFamily="34" charset="0"/>
                <a:cs typeface="Arial" panose="020B0604020202020204" pitchFamily="34" charset="0"/>
              </a:rPr>
              <a:t>Schlussfolgern</a:t>
            </a:r>
            <a:endParaRPr lang="en-US" sz="2800" dirty="0">
              <a:solidFill>
                <a:schemeClr val="bg1"/>
              </a:solidFill>
              <a:latin typeface="Arial" panose="020B0604020202020204" pitchFamily="34" charset="0"/>
              <a:cs typeface="Arial" panose="020B0604020202020204" pitchFamily="34" charset="0"/>
            </a:endParaRPr>
          </a:p>
          <a:p>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dirty="0">
                <a:solidFill>
                  <a:schemeClr val="bg1"/>
                </a:solidFill>
                <a:latin typeface="Arial" panose="020B0604020202020204" pitchFamily="34" charset="0"/>
                <a:cs typeface="Arial" panose="020B0604020202020204" pitchFamily="34" charset="0"/>
              </a:rPr>
              <a:t>State-Trait Design (</a:t>
            </a:r>
            <a:r>
              <a:rPr lang="en-US" sz="2800" dirty="0" err="1">
                <a:solidFill>
                  <a:schemeClr val="bg1"/>
                </a:solidFill>
                <a:latin typeface="Arial" panose="020B0604020202020204" pitchFamily="34" charset="0"/>
                <a:cs typeface="Arial" panose="020B0604020202020204" pitchFamily="34" charset="0"/>
              </a:rPr>
              <a:t>Messwiederholung</a:t>
            </a:r>
            <a:r>
              <a:rPr lang="en-US" sz="2800" dirty="0">
                <a:solidFill>
                  <a:schemeClr val="bg1"/>
                </a:solidFill>
                <a:latin typeface="Arial" panose="020B0604020202020204" pitchFamily="34" charset="0"/>
                <a:cs typeface="Arial" panose="020B0604020202020204" pitchFamily="34" charset="0"/>
              </a:rPr>
              <a:t>)</a:t>
            </a:r>
          </a:p>
          <a:p>
            <a:pPr marL="457200" indent="-457200">
              <a:buFontTx/>
              <a:buChar char="-"/>
            </a:pPr>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dirty="0" err="1">
                <a:solidFill>
                  <a:schemeClr val="bg1"/>
                </a:solidFill>
                <a:latin typeface="Arial" panose="020B0604020202020204" pitchFamily="34" charset="0"/>
                <a:cs typeface="Arial" panose="020B0604020202020204" pitchFamily="34" charset="0"/>
              </a:rPr>
              <a:t>Modellkorrigierte</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Differenzparameter</a:t>
            </a:r>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endParaRPr lang="en-US" sz="2800" dirty="0">
              <a:solidFill>
                <a:schemeClr val="bg1"/>
              </a:solidFill>
              <a:latin typeface="Arial" panose="020B0604020202020204" pitchFamily="34" charset="0"/>
              <a:cs typeface="Arial" panose="020B0604020202020204" pitchFamily="34" charset="0"/>
            </a:endParaRPr>
          </a:p>
          <a:p>
            <a:pPr marL="457200" indent="-457200">
              <a:buFontTx/>
              <a:buChar char="-"/>
            </a:pPr>
            <a:r>
              <a:rPr lang="en-US" sz="2800" dirty="0" err="1">
                <a:solidFill>
                  <a:schemeClr val="bg1"/>
                </a:solidFill>
                <a:latin typeface="Arial" panose="020B0604020202020204" pitchFamily="34" charset="0"/>
                <a:cs typeface="Arial" panose="020B0604020202020204" pitchFamily="34" charset="0"/>
              </a:rPr>
              <a:t>Integrierte</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Analyse</a:t>
            </a:r>
            <a:r>
              <a:rPr lang="en-US" sz="2800" dirty="0">
                <a:solidFill>
                  <a:schemeClr val="bg1"/>
                </a:solidFill>
                <a:latin typeface="Arial" panose="020B0604020202020204" pitchFamily="34" charset="0"/>
                <a:cs typeface="Arial" panose="020B0604020202020204" pitchFamily="34" charset="0"/>
              </a:rPr>
              <a:t> via </a:t>
            </a:r>
            <a:r>
              <a:rPr lang="en-US" sz="2800" dirty="0" err="1">
                <a:solidFill>
                  <a:schemeClr val="bg1"/>
                </a:solidFill>
                <a:latin typeface="Arial" panose="020B0604020202020204" pitchFamily="34" charset="0"/>
                <a:cs typeface="Arial" panose="020B0604020202020204" pitchFamily="34" charset="0"/>
              </a:rPr>
              <a:t>hierarchischer</a:t>
            </a:r>
            <a:r>
              <a:rPr lang="en-US" sz="2800" dirty="0">
                <a:solidFill>
                  <a:schemeClr val="bg1"/>
                </a:solidFill>
                <a:latin typeface="Arial" panose="020B0604020202020204" pitchFamily="34" charset="0"/>
                <a:cs typeface="Arial" panose="020B0604020202020204" pitchFamily="34" charset="0"/>
              </a:rPr>
              <a:t> </a:t>
            </a:r>
            <a:r>
              <a:rPr lang="en-US" sz="2800" dirty="0" err="1">
                <a:solidFill>
                  <a:schemeClr val="bg1"/>
                </a:solidFill>
                <a:latin typeface="Arial" panose="020B0604020202020204" pitchFamily="34" charset="0"/>
                <a:cs typeface="Arial" panose="020B0604020202020204" pitchFamily="34" charset="0"/>
              </a:rPr>
              <a:t>Diffusionsmodellierung</a:t>
            </a:r>
            <a:endParaRPr lang="en-US" sz="28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EF326700-2BD0-C337-83FD-F1DD2C8690E6}"/>
              </a:ext>
            </a:extLst>
          </p:cNvPr>
          <p:cNvPicPr>
            <a:picLocks noChangeAspect="1"/>
          </p:cNvPicPr>
          <p:nvPr/>
        </p:nvPicPr>
        <p:blipFill>
          <a:blip r:embed="rId3"/>
          <a:stretch>
            <a:fillRect/>
          </a:stretch>
        </p:blipFill>
        <p:spPr>
          <a:xfrm>
            <a:off x="6434012" y="4572080"/>
            <a:ext cx="4405288" cy="1911866"/>
          </a:xfrm>
          <a:prstGeom prst="rect">
            <a:avLst/>
          </a:prstGeom>
        </p:spPr>
      </p:pic>
      <p:sp>
        <p:nvSpPr>
          <p:cNvPr id="56" name="Ellipse 55">
            <a:extLst>
              <a:ext uri="{FF2B5EF4-FFF2-40B4-BE49-F238E27FC236}">
                <a16:creationId xmlns:a16="http://schemas.microsoft.com/office/drawing/2014/main" id="{4B8CEC79-566F-BD37-C2F9-AEF6B7FAAB23}"/>
              </a:ext>
            </a:extLst>
          </p:cNvPr>
          <p:cNvSpPr/>
          <p:nvPr/>
        </p:nvSpPr>
        <p:spPr>
          <a:xfrm>
            <a:off x="14921512" y="4092824"/>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T1</a:t>
            </a:r>
          </a:p>
        </p:txBody>
      </p:sp>
      <p:sp>
        <p:nvSpPr>
          <p:cNvPr id="57" name="Ellipse 56">
            <a:extLst>
              <a:ext uri="{FF2B5EF4-FFF2-40B4-BE49-F238E27FC236}">
                <a16:creationId xmlns:a16="http://schemas.microsoft.com/office/drawing/2014/main" id="{27606A47-2FA9-DC77-9C5D-8F8EECD2C314}"/>
              </a:ext>
            </a:extLst>
          </p:cNvPr>
          <p:cNvSpPr/>
          <p:nvPr/>
        </p:nvSpPr>
        <p:spPr>
          <a:xfrm>
            <a:off x="17648149"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T2</a:t>
            </a:r>
          </a:p>
        </p:txBody>
      </p:sp>
      <p:sp>
        <p:nvSpPr>
          <p:cNvPr id="58" name="Ellipse 57">
            <a:extLst>
              <a:ext uri="{FF2B5EF4-FFF2-40B4-BE49-F238E27FC236}">
                <a16:creationId xmlns:a16="http://schemas.microsoft.com/office/drawing/2014/main" id="{5D0510BC-1DE7-4DAF-69AC-B12C8D88AFA7}"/>
              </a:ext>
            </a:extLst>
          </p:cNvPr>
          <p:cNvSpPr/>
          <p:nvPr/>
        </p:nvSpPr>
        <p:spPr>
          <a:xfrm>
            <a:off x="20103688" y="4091435"/>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T3</a:t>
            </a:r>
          </a:p>
        </p:txBody>
      </p:sp>
      <p:sp>
        <p:nvSpPr>
          <p:cNvPr id="59" name="Ellipse 58">
            <a:extLst>
              <a:ext uri="{FF2B5EF4-FFF2-40B4-BE49-F238E27FC236}">
                <a16:creationId xmlns:a16="http://schemas.microsoft.com/office/drawing/2014/main" id="{1657F7DC-9170-14B3-A183-A268E0E9C2D6}"/>
              </a:ext>
            </a:extLst>
          </p:cNvPr>
          <p:cNvSpPr/>
          <p:nvPr/>
        </p:nvSpPr>
        <p:spPr>
          <a:xfrm>
            <a:off x="15208889" y="2811060"/>
            <a:ext cx="1578543"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T1</a:t>
            </a:r>
          </a:p>
        </p:txBody>
      </p:sp>
      <p:sp>
        <p:nvSpPr>
          <p:cNvPr id="60" name="Ellipse 59">
            <a:extLst>
              <a:ext uri="{FF2B5EF4-FFF2-40B4-BE49-F238E27FC236}">
                <a16:creationId xmlns:a16="http://schemas.microsoft.com/office/drawing/2014/main" id="{DD68009E-8614-F7CD-817D-3956EB6D4DAC}"/>
              </a:ext>
            </a:extLst>
          </p:cNvPr>
          <p:cNvSpPr/>
          <p:nvPr/>
        </p:nvSpPr>
        <p:spPr>
          <a:xfrm>
            <a:off x="18046795" y="2822778"/>
            <a:ext cx="1453190" cy="65612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state T2</a:t>
            </a:r>
          </a:p>
        </p:txBody>
      </p:sp>
      <p:sp>
        <p:nvSpPr>
          <p:cNvPr id="61" name="Ellipse 60">
            <a:extLst>
              <a:ext uri="{FF2B5EF4-FFF2-40B4-BE49-F238E27FC236}">
                <a16:creationId xmlns:a16="http://schemas.microsoft.com/office/drawing/2014/main" id="{649A13CE-5170-495A-C961-F3249F6964EF}"/>
              </a:ext>
            </a:extLst>
          </p:cNvPr>
          <p:cNvSpPr/>
          <p:nvPr/>
        </p:nvSpPr>
        <p:spPr>
          <a:xfrm>
            <a:off x="20390153"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T3</a:t>
            </a:r>
          </a:p>
        </p:txBody>
      </p:sp>
      <p:sp>
        <p:nvSpPr>
          <p:cNvPr id="62" name="Ellipse 61">
            <a:extLst>
              <a:ext uri="{FF2B5EF4-FFF2-40B4-BE49-F238E27FC236}">
                <a16:creationId xmlns:a16="http://schemas.microsoft.com/office/drawing/2014/main" id="{BC6E5BA7-52AF-9164-6958-74CF7698C256}"/>
              </a:ext>
            </a:extLst>
          </p:cNvPr>
          <p:cNvSpPr/>
          <p:nvPr/>
        </p:nvSpPr>
        <p:spPr>
          <a:xfrm>
            <a:off x="12638720" y="4134533"/>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Trait</a:t>
            </a:r>
          </a:p>
        </p:txBody>
      </p:sp>
      <p:cxnSp>
        <p:nvCxnSpPr>
          <p:cNvPr id="63" name="Gewinkelter Verbinder 8">
            <a:extLst>
              <a:ext uri="{FF2B5EF4-FFF2-40B4-BE49-F238E27FC236}">
                <a16:creationId xmlns:a16="http://schemas.microsoft.com/office/drawing/2014/main" id="{A704C817-5D56-12EB-F74C-4D7B566EE0CB}"/>
              </a:ext>
            </a:extLst>
          </p:cNvPr>
          <p:cNvCxnSpPr>
            <a:stCxn id="62" idx="4"/>
            <a:endCxn id="56" idx="4"/>
          </p:cNvCxnSpPr>
          <p:nvPr/>
        </p:nvCxnSpPr>
        <p:spPr>
          <a:xfrm rot="5400000" flipH="1" flipV="1">
            <a:off x="14789165" y="3997373"/>
            <a:ext cx="41709" cy="2282792"/>
          </a:xfrm>
          <a:prstGeom prst="bentConnector3">
            <a:avLst>
              <a:gd name="adj1" fmla="val -54808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4" name="Gewinkelter Verbinder 26">
            <a:extLst>
              <a:ext uri="{FF2B5EF4-FFF2-40B4-BE49-F238E27FC236}">
                <a16:creationId xmlns:a16="http://schemas.microsoft.com/office/drawing/2014/main" id="{4F8B1716-EF1A-94FA-D5AC-B4FBBD3959D7}"/>
              </a:ext>
            </a:extLst>
          </p:cNvPr>
          <p:cNvCxnSpPr>
            <a:stCxn id="62" idx="4"/>
            <a:endCxn id="57" idx="4"/>
          </p:cNvCxnSpPr>
          <p:nvPr/>
        </p:nvCxnSpPr>
        <p:spPr>
          <a:xfrm rot="5400000" flipH="1" flipV="1">
            <a:off x="16158342" y="2639913"/>
            <a:ext cx="29991" cy="5009429"/>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5" name="Gewinkelter Verbinder 27">
            <a:extLst>
              <a:ext uri="{FF2B5EF4-FFF2-40B4-BE49-F238E27FC236}">
                <a16:creationId xmlns:a16="http://schemas.microsoft.com/office/drawing/2014/main" id="{AAAE5BDA-A430-B047-AD44-E8E8504CC71F}"/>
              </a:ext>
            </a:extLst>
          </p:cNvPr>
          <p:cNvCxnSpPr>
            <a:stCxn id="62" idx="4"/>
            <a:endCxn id="58" idx="4"/>
          </p:cNvCxnSpPr>
          <p:nvPr/>
        </p:nvCxnSpPr>
        <p:spPr>
          <a:xfrm rot="5400000" flipH="1" flipV="1">
            <a:off x="17379559" y="1405590"/>
            <a:ext cx="43098" cy="7464968"/>
          </a:xfrm>
          <a:prstGeom prst="bentConnector3">
            <a:avLst>
              <a:gd name="adj1" fmla="val -53041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6" name="Ellipse 65">
            <a:extLst>
              <a:ext uri="{FF2B5EF4-FFF2-40B4-BE49-F238E27FC236}">
                <a16:creationId xmlns:a16="http://schemas.microsoft.com/office/drawing/2014/main" id="{5C29F88E-F018-05F0-E3E9-D9D6EEC782E0}"/>
              </a:ext>
            </a:extLst>
          </p:cNvPr>
          <p:cNvSpPr/>
          <p:nvPr/>
        </p:nvSpPr>
        <p:spPr>
          <a:xfrm>
            <a:off x="12504712" y="2625150"/>
            <a:ext cx="2327821" cy="9701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incongruency effect: Trait</a:t>
            </a:r>
          </a:p>
        </p:txBody>
      </p:sp>
      <p:cxnSp>
        <p:nvCxnSpPr>
          <p:cNvPr id="67" name="Gewinkelter Verbinder 37">
            <a:extLst>
              <a:ext uri="{FF2B5EF4-FFF2-40B4-BE49-F238E27FC236}">
                <a16:creationId xmlns:a16="http://schemas.microsoft.com/office/drawing/2014/main" id="{6D07107F-7724-6BA3-2AAA-B3D2F7EDCD8F}"/>
              </a:ext>
            </a:extLst>
          </p:cNvPr>
          <p:cNvCxnSpPr>
            <a:stCxn id="66" idx="0"/>
            <a:endCxn id="59" idx="0"/>
          </p:cNvCxnSpPr>
          <p:nvPr/>
        </p:nvCxnSpPr>
        <p:spPr>
          <a:xfrm rot="16200000" flipH="1">
            <a:off x="14771093" y="1522680"/>
            <a:ext cx="185910" cy="2390850"/>
          </a:xfrm>
          <a:prstGeom prst="bentConnector3">
            <a:avLst>
              <a:gd name="adj1" fmla="val -122963"/>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8" name="Gewinkelter Verbinder 40">
            <a:extLst>
              <a:ext uri="{FF2B5EF4-FFF2-40B4-BE49-F238E27FC236}">
                <a16:creationId xmlns:a16="http://schemas.microsoft.com/office/drawing/2014/main" id="{C0F17354-E05C-437C-B8E6-1E8F7ED59017}"/>
              </a:ext>
            </a:extLst>
          </p:cNvPr>
          <p:cNvCxnSpPr>
            <a:stCxn id="66" idx="0"/>
            <a:endCxn id="60" idx="0"/>
          </p:cNvCxnSpPr>
          <p:nvPr/>
        </p:nvCxnSpPr>
        <p:spPr>
          <a:xfrm rot="16200000" flipH="1">
            <a:off x="16122192" y="171581"/>
            <a:ext cx="197628" cy="5104767"/>
          </a:xfrm>
          <a:prstGeom prst="bentConnector3">
            <a:avLst>
              <a:gd name="adj1" fmla="val -115672"/>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69" name="Gewinkelter Verbinder 43">
            <a:extLst>
              <a:ext uri="{FF2B5EF4-FFF2-40B4-BE49-F238E27FC236}">
                <a16:creationId xmlns:a16="http://schemas.microsoft.com/office/drawing/2014/main" id="{181D415A-A3EC-86D7-6697-FE68E9C4E7D8}"/>
              </a:ext>
            </a:extLst>
          </p:cNvPr>
          <p:cNvCxnSpPr>
            <a:stCxn id="66" idx="0"/>
            <a:endCxn id="61" idx="0"/>
          </p:cNvCxnSpPr>
          <p:nvPr/>
        </p:nvCxnSpPr>
        <p:spPr>
          <a:xfrm rot="16200000" flipH="1">
            <a:off x="17308846" y="-1015074"/>
            <a:ext cx="184521" cy="7464969"/>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0EBF7F9A-579C-618F-793D-D12CA1D14464}"/>
              </a:ext>
            </a:extLst>
          </p:cNvPr>
          <p:cNvCxnSpPr>
            <a:stCxn id="66" idx="4"/>
            <a:endCxn id="62" idx="0"/>
          </p:cNvCxnSpPr>
          <p:nvPr/>
        </p:nvCxnSpPr>
        <p:spPr>
          <a:xfrm>
            <a:off x="13668623" y="3595336"/>
            <a:ext cx="1" cy="53919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1" name="Textfeld 70">
            <a:extLst>
              <a:ext uri="{FF2B5EF4-FFF2-40B4-BE49-F238E27FC236}">
                <a16:creationId xmlns:a16="http://schemas.microsoft.com/office/drawing/2014/main" id="{56FDBF19-A554-6F73-ECE5-754A0BF9E858}"/>
              </a:ext>
            </a:extLst>
          </p:cNvPr>
          <p:cNvSpPr txBox="1"/>
          <p:nvPr/>
        </p:nvSpPr>
        <p:spPr>
          <a:xfrm>
            <a:off x="13739785" y="3566626"/>
            <a:ext cx="5528406"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Between-Person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Relation</a:t>
            </a:r>
          </a:p>
        </p:txBody>
      </p:sp>
      <p:cxnSp>
        <p:nvCxnSpPr>
          <p:cNvPr id="72" name="Gerade Verbindung mit Pfeil 71">
            <a:extLst>
              <a:ext uri="{FF2B5EF4-FFF2-40B4-BE49-F238E27FC236}">
                <a16:creationId xmlns:a16="http://schemas.microsoft.com/office/drawing/2014/main" id="{2529D857-8AF1-D59F-5ABB-3734B1F29EA0}"/>
              </a:ext>
            </a:extLst>
          </p:cNvPr>
          <p:cNvCxnSpPr>
            <a:stCxn id="59" idx="4"/>
          </p:cNvCxnSpPr>
          <p:nvPr/>
        </p:nvCxnSpPr>
        <p:spPr>
          <a:xfrm>
            <a:off x="15998161" y="3467181"/>
            <a:ext cx="3794" cy="63736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3" name="Gerade Verbindung mit Pfeil 72">
            <a:extLst>
              <a:ext uri="{FF2B5EF4-FFF2-40B4-BE49-F238E27FC236}">
                <a16:creationId xmlns:a16="http://schemas.microsoft.com/office/drawing/2014/main" id="{C52782C6-DA6C-04B4-03B7-B4C14826A79B}"/>
              </a:ext>
            </a:extLst>
          </p:cNvPr>
          <p:cNvCxnSpPr>
            <a:stCxn id="60" idx="4"/>
          </p:cNvCxnSpPr>
          <p:nvPr/>
        </p:nvCxnSpPr>
        <p:spPr>
          <a:xfrm>
            <a:off x="18773390" y="3478899"/>
            <a:ext cx="1" cy="612536"/>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4" name="Gerade Verbindung mit Pfeil 73">
            <a:extLst>
              <a:ext uri="{FF2B5EF4-FFF2-40B4-BE49-F238E27FC236}">
                <a16:creationId xmlns:a16="http://schemas.microsoft.com/office/drawing/2014/main" id="{B3DAE755-A273-70FC-AE4D-D638823E1DA0}"/>
              </a:ext>
            </a:extLst>
          </p:cNvPr>
          <p:cNvCxnSpPr>
            <a:stCxn id="61" idx="4"/>
          </p:cNvCxnSpPr>
          <p:nvPr/>
        </p:nvCxnSpPr>
        <p:spPr>
          <a:xfrm>
            <a:off x="21133592" y="3422480"/>
            <a:ext cx="0" cy="640171"/>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sp>
        <p:nvSpPr>
          <p:cNvPr id="75" name="Textfeld 74">
            <a:extLst>
              <a:ext uri="{FF2B5EF4-FFF2-40B4-BE49-F238E27FC236}">
                <a16:creationId xmlns:a16="http://schemas.microsoft.com/office/drawing/2014/main" id="{2AF4EE63-8CB8-C237-1ED1-1D25A9AB9486}"/>
              </a:ext>
            </a:extLst>
          </p:cNvPr>
          <p:cNvSpPr txBox="1"/>
          <p:nvPr/>
        </p:nvSpPr>
        <p:spPr>
          <a:xfrm>
            <a:off x="16728549" y="3530471"/>
            <a:ext cx="1768002" cy="64633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Within-Person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Relationen</a:t>
            </a:r>
          </a:p>
        </p:txBody>
      </p:sp>
      <p:sp>
        <p:nvSpPr>
          <p:cNvPr id="76" name="Ellipse 75">
            <a:extLst>
              <a:ext uri="{FF2B5EF4-FFF2-40B4-BE49-F238E27FC236}">
                <a16:creationId xmlns:a16="http://schemas.microsoft.com/office/drawing/2014/main" id="{DBB8D4B9-A765-5C7D-404F-3D714EE153DF}"/>
              </a:ext>
            </a:extLst>
          </p:cNvPr>
          <p:cNvSpPr/>
          <p:nvPr/>
        </p:nvSpPr>
        <p:spPr>
          <a:xfrm>
            <a:off x="22454267" y="4104542"/>
            <a:ext cx="2059807" cy="10250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Statement-verification task T4</a:t>
            </a:r>
          </a:p>
        </p:txBody>
      </p:sp>
      <p:sp>
        <p:nvSpPr>
          <p:cNvPr id="77" name="Ellipse 76">
            <a:extLst>
              <a:ext uri="{FF2B5EF4-FFF2-40B4-BE49-F238E27FC236}">
                <a16:creationId xmlns:a16="http://schemas.microsoft.com/office/drawing/2014/main" id="{FCF53214-C0FC-6A63-51CA-D8F6340654FC}"/>
              </a:ext>
            </a:extLst>
          </p:cNvPr>
          <p:cNvSpPr/>
          <p:nvPr/>
        </p:nvSpPr>
        <p:spPr>
          <a:xfrm>
            <a:off x="22740731" y="2809671"/>
            <a:ext cx="1486877" cy="61280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Picture-word </a:t>
            </a:r>
            <a:r>
              <a:rPr kumimoji="0" lang="en-US" sz="18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state T4</a:t>
            </a:r>
          </a:p>
        </p:txBody>
      </p:sp>
      <p:cxnSp>
        <p:nvCxnSpPr>
          <p:cNvPr id="78" name="Gerade Verbindung mit Pfeil 77">
            <a:extLst>
              <a:ext uri="{FF2B5EF4-FFF2-40B4-BE49-F238E27FC236}">
                <a16:creationId xmlns:a16="http://schemas.microsoft.com/office/drawing/2014/main" id="{93BEC2E4-42AF-C843-D43A-47506A68F49D}"/>
              </a:ext>
            </a:extLst>
          </p:cNvPr>
          <p:cNvCxnSpPr>
            <a:endCxn id="76" idx="0"/>
          </p:cNvCxnSpPr>
          <p:nvPr/>
        </p:nvCxnSpPr>
        <p:spPr>
          <a:xfrm>
            <a:off x="23484171" y="3450115"/>
            <a:ext cx="0" cy="654427"/>
          </a:xfrm>
          <a:prstGeom prst="straightConnector1">
            <a:avLst/>
          </a:prstGeom>
          <a:ln>
            <a:solidFill>
              <a:schemeClr val="bg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9" name="Gewinkelter Verbinder 38">
            <a:extLst>
              <a:ext uri="{FF2B5EF4-FFF2-40B4-BE49-F238E27FC236}">
                <a16:creationId xmlns:a16="http://schemas.microsoft.com/office/drawing/2014/main" id="{EFD7B7D8-D6AB-97BD-4B84-E5588AA6AAE2}"/>
              </a:ext>
            </a:extLst>
          </p:cNvPr>
          <p:cNvCxnSpPr>
            <a:stCxn id="66" idx="0"/>
            <a:endCxn id="77" idx="0"/>
          </p:cNvCxnSpPr>
          <p:nvPr/>
        </p:nvCxnSpPr>
        <p:spPr>
          <a:xfrm rot="16200000" flipH="1">
            <a:off x="18484135" y="-2190363"/>
            <a:ext cx="184521" cy="9815547"/>
          </a:xfrm>
          <a:prstGeom prst="bentConnector3">
            <a:avLst>
              <a:gd name="adj1" fmla="val -123888"/>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80" name="Gewinkelter Verbinder 41">
            <a:extLst>
              <a:ext uri="{FF2B5EF4-FFF2-40B4-BE49-F238E27FC236}">
                <a16:creationId xmlns:a16="http://schemas.microsoft.com/office/drawing/2014/main" id="{500A0410-AABC-ADAC-AB9E-E4B5B91E12A2}"/>
              </a:ext>
            </a:extLst>
          </p:cNvPr>
          <p:cNvCxnSpPr>
            <a:stCxn id="62" idx="4"/>
            <a:endCxn id="76" idx="4"/>
          </p:cNvCxnSpPr>
          <p:nvPr/>
        </p:nvCxnSpPr>
        <p:spPr>
          <a:xfrm rot="5400000" flipH="1" flipV="1">
            <a:off x="18561401" y="236854"/>
            <a:ext cx="29991" cy="9815547"/>
          </a:xfrm>
          <a:prstGeom prst="bentConnector3">
            <a:avLst>
              <a:gd name="adj1" fmla="val -762229"/>
            </a:avLst>
          </a:prstGeom>
          <a:ln>
            <a:noFill/>
            <a:tailEnd type="triangle"/>
          </a:ln>
        </p:spPr>
        <p:style>
          <a:lnRef idx="1">
            <a:schemeClr val="dk1"/>
          </a:lnRef>
          <a:fillRef idx="0">
            <a:schemeClr val="dk1"/>
          </a:fillRef>
          <a:effectRef idx="0">
            <a:schemeClr val="dk1"/>
          </a:effectRef>
          <a:fontRef idx="minor">
            <a:schemeClr val="tx1"/>
          </a:fontRef>
        </p:style>
      </p:cxnSp>
      <p:sp>
        <p:nvSpPr>
          <p:cNvPr id="81" name="Textfeld 80">
            <a:extLst>
              <a:ext uri="{FF2B5EF4-FFF2-40B4-BE49-F238E27FC236}">
                <a16:creationId xmlns:a16="http://schemas.microsoft.com/office/drawing/2014/main" id="{24338698-EC6E-775C-170C-AB9A3892AC01}"/>
              </a:ext>
            </a:extLst>
          </p:cNvPr>
          <p:cNvSpPr txBox="1"/>
          <p:nvPr/>
        </p:nvSpPr>
        <p:spPr>
          <a:xfrm>
            <a:off x="15976853" y="239717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2" name="Textfeld 81">
            <a:extLst>
              <a:ext uri="{FF2B5EF4-FFF2-40B4-BE49-F238E27FC236}">
                <a16:creationId xmlns:a16="http://schemas.microsoft.com/office/drawing/2014/main" id="{F5442042-B116-7C69-AE64-7ED6BEF380F8}"/>
              </a:ext>
            </a:extLst>
          </p:cNvPr>
          <p:cNvSpPr txBox="1"/>
          <p:nvPr/>
        </p:nvSpPr>
        <p:spPr>
          <a:xfrm>
            <a:off x="18692947" y="238014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3" name="Textfeld 82">
            <a:extLst>
              <a:ext uri="{FF2B5EF4-FFF2-40B4-BE49-F238E27FC236}">
                <a16:creationId xmlns:a16="http://schemas.microsoft.com/office/drawing/2014/main" id="{5668BD5C-4F16-D05E-7667-49C933036699}"/>
              </a:ext>
            </a:extLst>
          </p:cNvPr>
          <p:cNvSpPr txBox="1"/>
          <p:nvPr/>
        </p:nvSpPr>
        <p:spPr>
          <a:xfrm>
            <a:off x="21073910" y="2376659"/>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4" name="Textfeld 83">
            <a:extLst>
              <a:ext uri="{FF2B5EF4-FFF2-40B4-BE49-F238E27FC236}">
                <a16:creationId xmlns:a16="http://schemas.microsoft.com/office/drawing/2014/main" id="{278B8B0D-9C66-8D5B-DA5D-93CEC47F4612}"/>
              </a:ext>
            </a:extLst>
          </p:cNvPr>
          <p:cNvSpPr txBox="1"/>
          <p:nvPr/>
        </p:nvSpPr>
        <p:spPr>
          <a:xfrm>
            <a:off x="23424102" y="2368317"/>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5" name="Textfeld 84">
            <a:extLst>
              <a:ext uri="{FF2B5EF4-FFF2-40B4-BE49-F238E27FC236}">
                <a16:creationId xmlns:a16="http://schemas.microsoft.com/office/drawing/2014/main" id="{D8195B68-CBEA-7EB0-5C2A-D143469CE6DF}"/>
              </a:ext>
            </a:extLst>
          </p:cNvPr>
          <p:cNvSpPr txBox="1"/>
          <p:nvPr/>
        </p:nvSpPr>
        <p:spPr>
          <a:xfrm>
            <a:off x="159079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6" name="Textfeld 85">
            <a:extLst>
              <a:ext uri="{FF2B5EF4-FFF2-40B4-BE49-F238E27FC236}">
                <a16:creationId xmlns:a16="http://schemas.microsoft.com/office/drawing/2014/main" id="{B9E2CFA7-BAB3-F677-4736-84FCF4C85B4A}"/>
              </a:ext>
            </a:extLst>
          </p:cNvPr>
          <p:cNvSpPr txBox="1"/>
          <p:nvPr/>
        </p:nvSpPr>
        <p:spPr>
          <a:xfrm>
            <a:off x="18621908"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7" name="Textfeld 86">
            <a:extLst>
              <a:ext uri="{FF2B5EF4-FFF2-40B4-BE49-F238E27FC236}">
                <a16:creationId xmlns:a16="http://schemas.microsoft.com/office/drawing/2014/main" id="{3E643438-2C31-465E-A396-2E109A13FF40}"/>
              </a:ext>
            </a:extLst>
          </p:cNvPr>
          <p:cNvSpPr txBox="1"/>
          <p:nvPr/>
        </p:nvSpPr>
        <p:spPr>
          <a:xfrm>
            <a:off x="21051807" y="5086298"/>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8" name="Textfeld 87">
            <a:extLst>
              <a:ext uri="{FF2B5EF4-FFF2-40B4-BE49-F238E27FC236}">
                <a16:creationId xmlns:a16="http://schemas.microsoft.com/office/drawing/2014/main" id="{E81BD7A4-51E0-F1FC-C979-ED379FA444D8}"/>
              </a:ext>
            </a:extLst>
          </p:cNvPr>
          <p:cNvSpPr txBox="1"/>
          <p:nvPr/>
        </p:nvSpPr>
        <p:spPr>
          <a:xfrm>
            <a:off x="23404191" y="5083813"/>
            <a:ext cx="302964" cy="369332"/>
          </a:xfrm>
          <a:prstGeom prst="rect">
            <a:avLst/>
          </a:prstGeom>
          <a:noFill/>
          <a:ln>
            <a:noFill/>
          </a:ln>
        </p:spPr>
        <p:txBody>
          <a:bodyPr wrap="square" rtlCol="0">
            <a:spAutoFit/>
          </a:bodyPr>
          <a:lstStyle/>
          <a:p>
            <a:r>
              <a:rPr lang="de-CH">
                <a:solidFill>
                  <a:schemeClr val="bg1"/>
                </a:solidFill>
                <a:latin typeface="Arial" panose="020B0604020202020204" pitchFamily="34" charset="0"/>
                <a:cs typeface="Arial" panose="020B0604020202020204" pitchFamily="34" charset="0"/>
              </a:rPr>
              <a:t>1</a:t>
            </a:r>
            <a:endParaRPr lang="en-US">
              <a:solidFill>
                <a:schemeClr val="bg1"/>
              </a:solidFill>
              <a:latin typeface="Arial" panose="020B0604020202020204" pitchFamily="34" charset="0"/>
              <a:cs typeface="Arial" panose="020B0604020202020204" pitchFamily="34" charset="0"/>
            </a:endParaRPr>
          </a:p>
        </p:txBody>
      </p:sp>
      <p:sp>
        <p:nvSpPr>
          <p:cNvPr id="89" name="Textfeld 88">
            <a:extLst>
              <a:ext uri="{FF2B5EF4-FFF2-40B4-BE49-F238E27FC236}">
                <a16:creationId xmlns:a16="http://schemas.microsoft.com/office/drawing/2014/main" id="{849CEEA6-5A93-5B58-DA97-90CE3D010978}"/>
              </a:ext>
            </a:extLst>
          </p:cNvPr>
          <p:cNvSpPr txBox="1"/>
          <p:nvPr/>
        </p:nvSpPr>
        <p:spPr>
          <a:xfrm>
            <a:off x="15956552" y="3587213"/>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0" name="Textfeld 89">
            <a:extLst>
              <a:ext uri="{FF2B5EF4-FFF2-40B4-BE49-F238E27FC236}">
                <a16:creationId xmlns:a16="http://schemas.microsoft.com/office/drawing/2014/main" id="{595EFDFC-2A4F-6483-A81B-8BBC76054932}"/>
              </a:ext>
            </a:extLst>
          </p:cNvPr>
          <p:cNvSpPr txBox="1"/>
          <p:nvPr/>
        </p:nvSpPr>
        <p:spPr>
          <a:xfrm>
            <a:off x="1876035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1" name="Textfeld 90">
            <a:extLst>
              <a:ext uri="{FF2B5EF4-FFF2-40B4-BE49-F238E27FC236}">
                <a16:creationId xmlns:a16="http://schemas.microsoft.com/office/drawing/2014/main" id="{C2C4D9F6-0137-F2F1-7667-25592608D393}"/>
              </a:ext>
            </a:extLst>
          </p:cNvPr>
          <p:cNvSpPr txBox="1"/>
          <p:nvPr/>
        </p:nvSpPr>
        <p:spPr>
          <a:xfrm>
            <a:off x="21117140" y="354331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2" name="Textfeld 91">
            <a:extLst>
              <a:ext uri="{FF2B5EF4-FFF2-40B4-BE49-F238E27FC236}">
                <a16:creationId xmlns:a16="http://schemas.microsoft.com/office/drawing/2014/main" id="{4D134687-B806-6950-199D-23BDA98C9308}"/>
              </a:ext>
            </a:extLst>
          </p:cNvPr>
          <p:cNvSpPr txBox="1"/>
          <p:nvPr/>
        </p:nvSpPr>
        <p:spPr>
          <a:xfrm>
            <a:off x="23477341" y="3550757"/>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w</a:t>
            </a:r>
            <a:endParaRPr lang="en-US" baseline="-25000">
              <a:solidFill>
                <a:schemeClr val="bg1"/>
              </a:solidFill>
            </a:endParaRPr>
          </a:p>
        </p:txBody>
      </p:sp>
      <p:sp>
        <p:nvSpPr>
          <p:cNvPr id="93" name="Textfeld 92">
            <a:extLst>
              <a:ext uri="{FF2B5EF4-FFF2-40B4-BE49-F238E27FC236}">
                <a16:creationId xmlns:a16="http://schemas.microsoft.com/office/drawing/2014/main" id="{4CCFCA62-62B4-D8B6-007F-712E08E391B9}"/>
              </a:ext>
            </a:extLst>
          </p:cNvPr>
          <p:cNvSpPr txBox="1"/>
          <p:nvPr/>
        </p:nvSpPr>
        <p:spPr>
          <a:xfrm>
            <a:off x="13329430" y="3623975"/>
            <a:ext cx="617059" cy="369332"/>
          </a:xfrm>
          <a:prstGeom prst="rect">
            <a:avLst/>
          </a:prstGeom>
          <a:noFill/>
          <a:ln>
            <a:noFill/>
          </a:ln>
        </p:spPr>
        <p:txBody>
          <a:bodyPr wrap="square" rtlCol="0">
            <a:spAutoFit/>
          </a:bodyPr>
          <a:lstStyle/>
          <a:p>
            <a:r>
              <a:rPr lang="de-CH" i="1">
                <a:solidFill>
                  <a:schemeClr val="bg1"/>
                </a:solidFill>
              </a:rPr>
              <a:t>r</a:t>
            </a:r>
            <a:r>
              <a:rPr lang="de-CH" baseline="-25000">
                <a:solidFill>
                  <a:schemeClr val="bg1"/>
                </a:solidFill>
              </a:rPr>
              <a:t>b</a:t>
            </a:r>
            <a:endParaRPr lang="en-US" baseline="-25000">
              <a:solidFill>
                <a:schemeClr val="bg1"/>
              </a:solidFill>
            </a:endParaRPr>
          </a:p>
        </p:txBody>
      </p:sp>
      <p:cxnSp>
        <p:nvCxnSpPr>
          <p:cNvPr id="95" name="Gewinkelter Verbinder 41">
            <a:extLst>
              <a:ext uri="{FF2B5EF4-FFF2-40B4-BE49-F238E27FC236}">
                <a16:creationId xmlns:a16="http://schemas.microsoft.com/office/drawing/2014/main" id="{F927225E-F345-AEB9-F03F-E1A46F677975}"/>
              </a:ext>
            </a:extLst>
          </p:cNvPr>
          <p:cNvCxnSpPr/>
          <p:nvPr/>
        </p:nvCxnSpPr>
        <p:spPr>
          <a:xfrm rot="5400000" flipH="1" flipV="1">
            <a:off x="18561067" y="236854"/>
            <a:ext cx="29991" cy="9815547"/>
          </a:xfrm>
          <a:prstGeom prst="bentConnector3">
            <a:avLst>
              <a:gd name="adj1" fmla="val -762229"/>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pic>
        <p:nvPicPr>
          <p:cNvPr id="96" name="Grafik 95">
            <a:extLst>
              <a:ext uri="{FF2B5EF4-FFF2-40B4-BE49-F238E27FC236}">
                <a16:creationId xmlns:a16="http://schemas.microsoft.com/office/drawing/2014/main" id="{C247332B-768B-1DEC-3E56-82E1B52F45A4}"/>
              </a:ext>
            </a:extLst>
          </p:cNvPr>
          <p:cNvPicPr>
            <a:picLocks noChangeAspect="1"/>
          </p:cNvPicPr>
          <p:nvPr/>
        </p:nvPicPr>
        <p:blipFill>
          <a:blip r:embed="rId4"/>
          <a:stretch>
            <a:fillRect/>
          </a:stretch>
        </p:blipFill>
        <p:spPr>
          <a:xfrm>
            <a:off x="5723482" y="1340768"/>
            <a:ext cx="6150459" cy="1643657"/>
          </a:xfrm>
          <a:prstGeom prst="rect">
            <a:avLst/>
          </a:prstGeom>
        </p:spPr>
      </p:pic>
    </p:spTree>
    <p:extLst>
      <p:ext uri="{BB962C8B-B14F-4D97-AF65-F5344CB8AC3E}">
        <p14:creationId xmlns:p14="http://schemas.microsoft.com/office/powerpoint/2010/main" val="107395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652131" y="3113337"/>
            <a:ext cx="1129886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Intuitive Konzepte müssen </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inhibiert </a:t>
            </a:r>
            <a:r>
              <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werden, um zur korrekten Antwort zu gelangen</a:t>
            </a:r>
          </a:p>
        </p:txBody>
      </p:sp>
      <p:sp>
        <p:nvSpPr>
          <p:cNvPr id="14" name="Textfeld 13"/>
          <p:cNvSpPr txBox="1"/>
          <p:nvPr/>
        </p:nvSpPr>
        <p:spPr>
          <a:xfrm>
            <a:off x="0" y="6488668"/>
            <a:ext cx="9462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Shtulman &amp; Legare, 2016; Vosniadou, 2018</a:t>
            </a:r>
          </a:p>
        </p:txBody>
      </p:sp>
      <p:sp>
        <p:nvSpPr>
          <p:cNvPr id="2" name="Rechteck 1"/>
          <p:cNvSpPr/>
          <p:nvPr/>
        </p:nvSpPr>
        <p:spPr>
          <a:xfrm>
            <a:off x="1665633" y="1495874"/>
            <a:ext cx="9271859"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Die Fähigkeit, irrelevante Gedanken und Handlungen zu unterdrücken, um gegenwärtige Ziele zu erreichen. </a:t>
            </a:r>
          </a:p>
        </p:txBody>
      </p:sp>
      <p:sp>
        <p:nvSpPr>
          <p:cNvPr id="3" name="Slide Number Placeholder 5">
            <a:extLst>
              <a:ext uri="{FF2B5EF4-FFF2-40B4-BE49-F238E27FC236}">
                <a16:creationId xmlns:a16="http://schemas.microsoft.com/office/drawing/2014/main" id="{4E8381F5-94E6-F933-32B0-0DF77F9A9869}"/>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3</a:t>
            </a:fld>
            <a:endParaRPr lang="de-CH" dirty="0"/>
          </a:p>
        </p:txBody>
      </p:sp>
    </p:spTree>
    <p:extLst>
      <p:ext uri="{BB962C8B-B14F-4D97-AF65-F5344CB8AC3E}">
        <p14:creationId xmlns:p14="http://schemas.microsoft.com/office/powerpoint/2010/main" val="2515718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418C2DD-D9F2-0A55-9139-2FBB9D57359B}"/>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824AAF9C-3BAA-C673-5325-2F6F10B6DCFC}"/>
              </a:ext>
            </a:extLst>
          </p:cNvPr>
          <p:cNvPicPr>
            <a:picLocks noChangeAspect="1"/>
          </p:cNvPicPr>
          <p:nvPr/>
        </p:nvPicPr>
        <p:blipFill>
          <a:blip r:embed="rId3"/>
          <a:srcRect b="19001"/>
          <a:stretch/>
        </p:blipFill>
        <p:spPr>
          <a:xfrm>
            <a:off x="3488911" y="2615995"/>
            <a:ext cx="5214178" cy="1317062"/>
          </a:xfrm>
          <a:prstGeom prst="rect">
            <a:avLst/>
          </a:prstGeom>
        </p:spPr>
      </p:pic>
      <p:sp>
        <p:nvSpPr>
          <p:cNvPr id="4" name="Textfeld 3">
            <a:extLst>
              <a:ext uri="{FF2B5EF4-FFF2-40B4-BE49-F238E27FC236}">
                <a16:creationId xmlns:a16="http://schemas.microsoft.com/office/drawing/2014/main" id="{4A0BBBA7-2177-B60F-AB5E-BF23A7ECAA86}"/>
              </a:ext>
            </a:extLst>
          </p:cNvPr>
          <p:cNvSpPr txBox="1"/>
          <p:nvPr/>
        </p:nvSpPr>
        <p:spPr>
          <a:xfrm>
            <a:off x="3468386" y="3974857"/>
            <a:ext cx="4104456"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1 – trifft gar nicht zu</a:t>
            </a:r>
          </a:p>
          <a:p>
            <a:r>
              <a:rPr lang="de-CH" dirty="0">
                <a:solidFill>
                  <a:schemeClr val="bg1"/>
                </a:solidFill>
                <a:latin typeface="Arial" panose="020B0604020202020204" pitchFamily="34" charset="0"/>
                <a:cs typeface="Arial" panose="020B0604020202020204" pitchFamily="34" charset="0"/>
              </a:rPr>
              <a:t>9 – trifft vollständig zu</a:t>
            </a:r>
          </a:p>
        </p:txBody>
      </p:sp>
      <p:sp>
        <p:nvSpPr>
          <p:cNvPr id="5" name="Textfeld 4">
            <a:extLst>
              <a:ext uri="{FF2B5EF4-FFF2-40B4-BE49-F238E27FC236}">
                <a16:creationId xmlns:a16="http://schemas.microsoft.com/office/drawing/2014/main" id="{E342CA89-BCA0-E1FB-441D-8BAC1DF84B5B}"/>
              </a:ext>
            </a:extLst>
          </p:cNvPr>
          <p:cNvSpPr txBox="1"/>
          <p:nvPr/>
        </p:nvSpPr>
        <p:spPr>
          <a:xfrm>
            <a:off x="3468386" y="2204864"/>
            <a:ext cx="5688632" cy="369332"/>
          </a:xfrm>
          <a:prstGeom prst="rect">
            <a:avLst/>
          </a:prstGeom>
          <a:noFill/>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Intrinsic</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cognitive</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load</a:t>
            </a:r>
            <a:r>
              <a:rPr lang="de-CH" dirty="0">
                <a:solidFill>
                  <a:schemeClr val="bg1"/>
                </a:solidFill>
                <a:latin typeface="Arial" panose="020B0604020202020204" pitchFamily="34" charset="0"/>
                <a:cs typeface="Arial" panose="020B0604020202020204" pitchFamily="34" charset="0"/>
              </a:rPr>
              <a:t> </a:t>
            </a:r>
            <a:r>
              <a:rPr lang="de-CH" sz="1200" dirty="0">
                <a:solidFill>
                  <a:schemeClr val="bg1"/>
                </a:solidFill>
                <a:latin typeface="Arial" panose="020B0604020202020204" pitchFamily="34" charset="0"/>
                <a:cs typeface="Arial" panose="020B0604020202020204" pitchFamily="34" charset="0"/>
              </a:rPr>
              <a:t>(</a:t>
            </a:r>
            <a:r>
              <a:rPr lang="de-CH" sz="1200" dirty="0" err="1">
                <a:solidFill>
                  <a:schemeClr val="bg1"/>
                </a:solidFill>
                <a:latin typeface="Arial" panose="020B0604020202020204" pitchFamily="34" charset="0"/>
                <a:cs typeface="Arial" panose="020B0604020202020204" pitchFamily="34" charset="0"/>
              </a:rPr>
              <a:t>Krieglstein</a:t>
            </a:r>
            <a:r>
              <a:rPr lang="de-CH" sz="1200" dirty="0">
                <a:solidFill>
                  <a:schemeClr val="bg1"/>
                </a:solidFill>
                <a:latin typeface="Arial" panose="020B0604020202020204" pitchFamily="34" charset="0"/>
                <a:cs typeface="Arial" panose="020B0604020202020204" pitchFamily="34" charset="0"/>
              </a:rPr>
              <a:t> et al., 2022)</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0153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2956516-08D6-0EBC-C963-CAC6D4D59C47}"/>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1A675A09-6183-E80F-3251-3BB79F848E2A}"/>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2CFD8799-753B-7F7F-A05E-C75B9A9D3E5A}"/>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B5044C12-841A-4899-C28D-9168450E7AB6}"/>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5F84780A-4AF9-8209-08E8-5D9BA4AFDF55}"/>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A30C906C-031C-7A8E-00A5-F9576FC1ECC6}"/>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Faktoren-analyse</a:t>
            </a:r>
          </a:p>
        </p:txBody>
      </p:sp>
      <p:sp>
        <p:nvSpPr>
          <p:cNvPr id="27" name="Rechteck 26">
            <a:extLst>
              <a:ext uri="{FF2B5EF4-FFF2-40B4-BE49-F238E27FC236}">
                <a16:creationId xmlns:a16="http://schemas.microsoft.com/office/drawing/2014/main" id="{A72D4F2A-EB39-404D-9EFB-EB391A0A94A5}"/>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7CF7B88F-64D1-D79F-33DD-D0AA7EAE79AA}"/>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015C7937-A7BE-2CF3-9822-939C7211B31A}"/>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25586DCD-AD23-C32C-C758-855F9928128B}"/>
              </a:ext>
            </a:extLst>
          </p:cNvPr>
          <p:cNvSpPr txBox="1"/>
          <p:nvPr/>
        </p:nvSpPr>
        <p:spPr>
          <a:xfrm>
            <a:off x="4040004" y="4579621"/>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Ermittlung der Anzahl benötigter </a:t>
            </a:r>
            <a:r>
              <a:rPr lang="de-CH" i="1" dirty="0">
                <a:solidFill>
                  <a:schemeClr val="bg1"/>
                </a:solidFill>
                <a:latin typeface="Arial" panose="020B0604020202020204" pitchFamily="34" charset="0"/>
                <a:cs typeface="Arial" panose="020B0604020202020204" pitchFamily="34" charset="0"/>
              </a:rPr>
              <a:t>Quellen gemeinsamer Varianz </a:t>
            </a:r>
            <a:r>
              <a:rPr lang="de-CH" dirty="0">
                <a:solidFill>
                  <a:schemeClr val="bg1"/>
                </a:solidFill>
                <a:latin typeface="Arial" panose="020B0604020202020204" pitchFamily="34" charset="0"/>
                <a:cs typeface="Arial" panose="020B0604020202020204" pitchFamily="34" charset="0"/>
              </a:rPr>
              <a:t>(Faktoren),</a:t>
            </a:r>
          </a:p>
          <a:p>
            <a:r>
              <a:rPr lang="de-CH" dirty="0">
                <a:solidFill>
                  <a:schemeClr val="bg1"/>
                </a:solidFill>
                <a:latin typeface="Arial" panose="020B0604020202020204" pitchFamily="34" charset="0"/>
                <a:cs typeface="Arial" panose="020B0604020202020204" pitchFamily="34" charset="0"/>
              </a:rPr>
              <a:t>um Interkorrelationen zwischen Items zu erklären/modellieren</a:t>
            </a:r>
            <a:endParaRPr lang="de-CH" i="1" dirty="0">
              <a:solidFill>
                <a:schemeClr val="bg1"/>
              </a:solidFill>
              <a:latin typeface="Arial" panose="020B0604020202020204" pitchFamily="34" charset="0"/>
              <a:cs typeface="Arial" panose="020B0604020202020204" pitchFamily="34" charset="0"/>
            </a:endParaRPr>
          </a:p>
        </p:txBody>
      </p:sp>
      <p:cxnSp>
        <p:nvCxnSpPr>
          <p:cNvPr id="6" name="Gerade Verbindung mit Pfeil 5">
            <a:extLst>
              <a:ext uri="{FF2B5EF4-FFF2-40B4-BE49-F238E27FC236}">
                <a16:creationId xmlns:a16="http://schemas.microsoft.com/office/drawing/2014/main" id="{D369A477-EAFF-27EF-1645-3AB8236BB05E}"/>
              </a:ext>
            </a:extLst>
          </p:cNvPr>
          <p:cNvCxnSpPr>
            <a:cxnSpLocks/>
            <a:stCxn id="9" idx="0"/>
            <a:endCxn id="27" idx="2"/>
          </p:cNvCxnSpPr>
          <p:nvPr/>
        </p:nvCxnSpPr>
        <p:spPr>
          <a:xfrm flipV="1">
            <a:off x="3734404" y="1955214"/>
            <a:ext cx="1" cy="958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49C7CFB1-98CB-EDB0-1B8B-34C0372C4EED}"/>
              </a:ext>
            </a:extLst>
          </p:cNvPr>
          <p:cNvSpPr/>
          <p:nvPr/>
        </p:nvSpPr>
        <p:spPr>
          <a:xfrm>
            <a:off x="2812967" y="2913998"/>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Intervention/Prä-Post Veränderung</a:t>
            </a:r>
          </a:p>
        </p:txBody>
      </p:sp>
      <p:cxnSp>
        <p:nvCxnSpPr>
          <p:cNvPr id="17" name="Verbinder: gekrümmt 16">
            <a:extLst>
              <a:ext uri="{FF2B5EF4-FFF2-40B4-BE49-F238E27FC236}">
                <a16:creationId xmlns:a16="http://schemas.microsoft.com/office/drawing/2014/main" id="{53BAC35E-FD9D-E7EB-D1E6-8FE833E05863}"/>
              </a:ext>
            </a:extLst>
          </p:cNvPr>
          <p:cNvCxnSpPr>
            <a:stCxn id="7" idx="0"/>
            <a:endCxn id="2" idx="0"/>
          </p:cNvCxnSpPr>
          <p:nvPr/>
        </p:nvCxnSpPr>
        <p:spPr>
          <a:xfrm rot="5400000" flipH="1" flipV="1">
            <a:off x="7491609" y="3341953"/>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18E013CE-2BF2-51D6-0E96-704DCB2B2F9B}"/>
              </a:ext>
            </a:extLst>
          </p:cNvPr>
          <p:cNvCxnSpPr>
            <a:cxnSpLocks/>
            <a:stCxn id="2" idx="0"/>
            <a:endCxn id="4" idx="0"/>
          </p:cNvCxnSpPr>
          <p:nvPr/>
        </p:nvCxnSpPr>
        <p:spPr>
          <a:xfrm rot="5400000" flipH="1" flipV="1">
            <a:off x="8538537" y="3328522"/>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CC4989A1-7B14-20C0-448E-A5CFE049F665}"/>
              </a:ext>
            </a:extLst>
          </p:cNvPr>
          <p:cNvCxnSpPr>
            <a:cxnSpLocks/>
            <a:stCxn id="4" idx="0"/>
            <a:endCxn id="5" idx="0"/>
          </p:cNvCxnSpPr>
          <p:nvPr/>
        </p:nvCxnSpPr>
        <p:spPr>
          <a:xfrm rot="5400000" flipH="1" flipV="1">
            <a:off x="9590526" y="3332195"/>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Verbinder: gekrümmt 32">
            <a:extLst>
              <a:ext uri="{FF2B5EF4-FFF2-40B4-BE49-F238E27FC236}">
                <a16:creationId xmlns:a16="http://schemas.microsoft.com/office/drawing/2014/main" id="{D5EEDD38-6C03-311A-C4FD-CE14D11DE25C}"/>
              </a:ext>
            </a:extLst>
          </p:cNvPr>
          <p:cNvCxnSpPr>
            <a:cxnSpLocks/>
            <a:stCxn id="7" idx="0"/>
            <a:endCxn id="4" idx="0"/>
          </p:cNvCxnSpPr>
          <p:nvPr/>
        </p:nvCxnSpPr>
        <p:spPr>
          <a:xfrm rot="5400000" flipH="1" flipV="1">
            <a:off x="8019441" y="2809424"/>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Verbinder: gekrümmt 35">
            <a:extLst>
              <a:ext uri="{FF2B5EF4-FFF2-40B4-BE49-F238E27FC236}">
                <a16:creationId xmlns:a16="http://schemas.microsoft.com/office/drawing/2014/main" id="{6E0B6F57-540A-A1BC-D53E-79097071AF65}"/>
              </a:ext>
            </a:extLst>
          </p:cNvPr>
          <p:cNvCxnSpPr>
            <a:cxnSpLocks/>
            <a:stCxn id="2" idx="0"/>
            <a:endCxn id="5" idx="0"/>
          </p:cNvCxnSpPr>
          <p:nvPr/>
        </p:nvCxnSpPr>
        <p:spPr>
          <a:xfrm rot="5400000" flipH="1" flipV="1">
            <a:off x="9057998" y="2804365"/>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krümmt 38">
            <a:extLst>
              <a:ext uri="{FF2B5EF4-FFF2-40B4-BE49-F238E27FC236}">
                <a16:creationId xmlns:a16="http://schemas.microsoft.com/office/drawing/2014/main" id="{E3434501-2C62-D351-0BCF-05F28CD70994}"/>
              </a:ext>
            </a:extLst>
          </p:cNvPr>
          <p:cNvCxnSpPr>
            <a:cxnSpLocks/>
            <a:stCxn id="7" idx="0"/>
            <a:endCxn id="5" idx="0"/>
          </p:cNvCxnSpPr>
          <p:nvPr/>
        </p:nvCxnSpPr>
        <p:spPr>
          <a:xfrm rot="5400000" flipH="1" flipV="1">
            <a:off x="8538902" y="2285267"/>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61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27" grpId="0" animBg="1"/>
      <p:bldP spid="41"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527579-C3A9-2091-1A85-CB34CAE7831F}"/>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F327EEB7-93AA-3746-E2E1-1CBB5DB3244D}"/>
              </a:ext>
            </a:extLst>
          </p:cNvPr>
          <p:cNvSpPr/>
          <p:nvPr/>
        </p:nvSpPr>
        <p:spPr>
          <a:xfrm>
            <a:off x="0" y="0"/>
            <a:ext cx="12192000" cy="6858000"/>
          </a:xfrm>
          <a:prstGeom prst="rect">
            <a:avLst/>
          </a:prstGeom>
          <a:noFill/>
          <a:ln>
            <a:solidFill>
              <a:srgbClr val="CC00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 name="TextBox 5">
            <a:extLst>
              <a:ext uri="{FF2B5EF4-FFF2-40B4-BE49-F238E27FC236}">
                <a16:creationId xmlns:a16="http://schemas.microsoft.com/office/drawing/2014/main" id="{5BF932BC-27CC-F79D-623D-3F6155877FD0}"/>
              </a:ext>
            </a:extLst>
          </p:cNvPr>
          <p:cNvSpPr txBox="1"/>
          <p:nvPr/>
        </p:nvSpPr>
        <p:spPr>
          <a:xfrm>
            <a:off x="1469740" y="3068961"/>
            <a:ext cx="9252520" cy="1200329"/>
          </a:xfrm>
          <a:prstGeom prst="rect">
            <a:avLst/>
          </a:prstGeom>
          <a:noFill/>
        </p:spPr>
        <p:txBody>
          <a:bodyPr wrap="square" rtlCol="0">
            <a:spAutoFit/>
          </a:bodyPr>
          <a:lstStyle/>
          <a:p>
            <a:pPr algn="ctr"/>
            <a:r>
              <a:rPr lang="en-US" sz="2400" b="1" dirty="0" err="1">
                <a:solidFill>
                  <a:schemeClr val="bg1"/>
                </a:solidFill>
                <a:latin typeface="Arial" panose="020B0604020202020204" pitchFamily="34" charset="0"/>
                <a:cs typeface="Arial" panose="020B0604020202020204" pitchFamily="34" charset="0"/>
              </a:rPr>
              <a:t>Aussage</a:t>
            </a:r>
            <a:r>
              <a:rPr lang="en-US" sz="2400" b="1" dirty="0">
                <a:solidFill>
                  <a:schemeClr val="bg1"/>
                </a:solidFill>
                <a:latin typeface="Arial" panose="020B0604020202020204" pitchFamily="34" charset="0"/>
                <a:cs typeface="Arial" panose="020B0604020202020204" pitchFamily="34" charset="0"/>
              </a:rPr>
              <a:t> 3:</a:t>
            </a:r>
          </a:p>
          <a:p>
            <a:pPr algn="ctr"/>
            <a:r>
              <a:rPr lang="en-US" sz="2400" b="1" i="1" dirty="0">
                <a:solidFill>
                  <a:schemeClr val="bg1"/>
                </a:solidFill>
                <a:latin typeface="Arial" panose="020B0604020202020204" pitchFamily="34" charset="0"/>
                <a:cs typeface="Arial" panose="020B0604020202020204" pitchFamily="34" charset="0"/>
              </a:rPr>
              <a:t>Zur </a:t>
            </a:r>
            <a:r>
              <a:rPr lang="en-US" sz="2400" b="1" i="1" dirty="0" err="1">
                <a:solidFill>
                  <a:schemeClr val="bg1"/>
                </a:solidFill>
                <a:latin typeface="Arial" panose="020B0604020202020204" pitchFamily="34" charset="0"/>
                <a:cs typeface="Arial" panose="020B0604020202020204" pitchFamily="34" charset="0"/>
              </a:rPr>
              <a:t>Erhebung</a:t>
            </a:r>
            <a:r>
              <a:rPr lang="en-US" sz="2400" b="1" i="1" dirty="0">
                <a:solidFill>
                  <a:schemeClr val="bg1"/>
                </a:solidFill>
                <a:latin typeface="Arial" panose="020B0604020202020204" pitchFamily="34" charset="0"/>
                <a:cs typeface="Arial" panose="020B0604020202020204" pitchFamily="34" charset="0"/>
              </a:rPr>
              <a:t> von </a:t>
            </a:r>
            <a:r>
              <a:rPr lang="en-US" sz="2400" b="1" i="1" dirty="0" err="1">
                <a:solidFill>
                  <a:schemeClr val="bg1"/>
                </a:solidFill>
                <a:latin typeface="Arial" panose="020B0604020202020204" pitchFamily="34" charset="0"/>
                <a:cs typeface="Arial" panose="020B0604020202020204" pitchFamily="34" charset="0"/>
              </a:rPr>
              <a:t>Inhaltswissen</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benötigen</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wir</a:t>
            </a:r>
            <a:r>
              <a:rPr lang="en-US" sz="2400" b="1" i="1" dirty="0">
                <a:solidFill>
                  <a:schemeClr val="bg1"/>
                </a:solidFill>
                <a:latin typeface="Arial" panose="020B0604020202020204" pitchFamily="34" charset="0"/>
                <a:cs typeface="Arial" panose="020B0604020202020204" pitchFamily="34" charset="0"/>
              </a:rPr>
              <a:t> </a:t>
            </a:r>
            <a:r>
              <a:rPr lang="en-US" sz="2400" b="1" i="1" dirty="0" err="1">
                <a:solidFill>
                  <a:schemeClr val="bg1"/>
                </a:solidFill>
                <a:latin typeface="Arial" panose="020B0604020202020204" pitchFamily="34" charset="0"/>
                <a:cs typeface="Arial" panose="020B0604020202020204" pitchFamily="34" charset="0"/>
              </a:rPr>
              <a:t>valide</a:t>
            </a:r>
            <a:r>
              <a:rPr lang="en-US" sz="2400" b="1" i="1" dirty="0">
                <a:solidFill>
                  <a:schemeClr val="bg1"/>
                </a:solidFill>
                <a:latin typeface="Arial" panose="020B0604020202020204" pitchFamily="34" charset="0"/>
                <a:cs typeface="Arial" panose="020B0604020202020204" pitchFamily="34" charset="0"/>
              </a:rPr>
              <a:t> und reliable </a:t>
            </a:r>
            <a:r>
              <a:rPr lang="en-US" sz="2400" b="1" i="1" dirty="0" err="1">
                <a:solidFill>
                  <a:schemeClr val="bg1"/>
                </a:solidFill>
                <a:latin typeface="Arial" panose="020B0604020202020204" pitchFamily="34" charset="0"/>
                <a:cs typeface="Arial" panose="020B0604020202020204" pitchFamily="34" charset="0"/>
              </a:rPr>
              <a:t>Messinstrumente</a:t>
            </a:r>
            <a:endParaRPr lang="en-US" sz="2400" b="1"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402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27E5CE9-F73D-AE31-3E8F-58749BB836B0}"/>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D7CF49F-9EF2-F781-6991-4A491CB12442}"/>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746113E6-0C61-37E3-A65D-B9C32106F817}"/>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5FDD0D7A-F898-1668-F30A-9011268E8469}"/>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B39081FA-40CC-2403-5723-101469D305B4}"/>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B405F0AC-3B66-E247-2BC8-F1B360BEBB6C}"/>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Faktoren-analyse</a:t>
            </a:r>
          </a:p>
        </p:txBody>
      </p:sp>
      <p:cxnSp>
        <p:nvCxnSpPr>
          <p:cNvPr id="10" name="Gerade Verbindung mit Pfeil 9">
            <a:extLst>
              <a:ext uri="{FF2B5EF4-FFF2-40B4-BE49-F238E27FC236}">
                <a16:creationId xmlns:a16="http://schemas.microsoft.com/office/drawing/2014/main" id="{AD73666D-AC51-F4C9-FF98-A19E0C2879D9}"/>
              </a:ext>
            </a:extLst>
          </p:cNvPr>
          <p:cNvCxnSpPr>
            <a:cxnSpLocks/>
            <a:stCxn id="8" idx="3"/>
            <a:endCxn id="7"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4B3799A3-EDD1-EEB1-758B-4383AC5194C1}"/>
              </a:ext>
            </a:extLst>
          </p:cNvPr>
          <p:cNvCxnSpPr>
            <a:cxnSpLocks/>
            <a:endCxn id="2"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3BAD5EB-87BC-FD4F-58FD-2A8EE3CC7A3E}"/>
              </a:ext>
            </a:extLst>
          </p:cNvPr>
          <p:cNvCxnSpPr>
            <a:cxnSpLocks/>
            <a:endCxn id="4"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3B12184A-6133-E3C1-C0F2-61F4554E07BF}"/>
              </a:ext>
            </a:extLst>
          </p:cNvPr>
          <p:cNvCxnSpPr>
            <a:cxnSpLocks/>
            <a:stCxn id="8" idx="5"/>
            <a:endCxn id="5"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F467F1E0-C39F-FBF7-ACED-7AE485066A4B}"/>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24" name="Textfeld 23">
            <a:extLst>
              <a:ext uri="{FF2B5EF4-FFF2-40B4-BE49-F238E27FC236}">
                <a16:creationId xmlns:a16="http://schemas.microsoft.com/office/drawing/2014/main" id="{5408D4CD-0078-3E35-68B5-91B1BC037FCC}"/>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25" name="Textfeld 24">
            <a:extLst>
              <a:ext uri="{FF2B5EF4-FFF2-40B4-BE49-F238E27FC236}">
                <a16:creationId xmlns:a16="http://schemas.microsoft.com/office/drawing/2014/main" id="{1FE2ED0C-D965-2C40-38CF-17850A9456FA}"/>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26" name="Textfeld 25">
            <a:extLst>
              <a:ext uri="{FF2B5EF4-FFF2-40B4-BE49-F238E27FC236}">
                <a16:creationId xmlns:a16="http://schemas.microsoft.com/office/drawing/2014/main" id="{7B8A29F7-1D0E-DFA5-8165-28602DE4E030}"/>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27" name="Rechteck 26">
            <a:extLst>
              <a:ext uri="{FF2B5EF4-FFF2-40B4-BE49-F238E27FC236}">
                <a16:creationId xmlns:a16="http://schemas.microsoft.com/office/drawing/2014/main" id="{BBFDC88E-5C0B-70F9-BD7F-60C9FB8B3F32}"/>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E6415CBF-3796-BA99-258A-CCBB4F6EC429}"/>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48EF642C-3D29-EE6B-6D79-E8D207CBFC54}"/>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cxnSp>
        <p:nvCxnSpPr>
          <p:cNvPr id="6" name="Gerade Verbindung mit Pfeil 5">
            <a:extLst>
              <a:ext uri="{FF2B5EF4-FFF2-40B4-BE49-F238E27FC236}">
                <a16:creationId xmlns:a16="http://schemas.microsoft.com/office/drawing/2014/main" id="{CB0EA6BB-A438-A43E-B6BA-DCCE85E76B22}"/>
              </a:ext>
            </a:extLst>
          </p:cNvPr>
          <p:cNvCxnSpPr>
            <a:cxnSpLocks/>
            <a:stCxn id="9" idx="0"/>
            <a:endCxn id="27" idx="2"/>
          </p:cNvCxnSpPr>
          <p:nvPr/>
        </p:nvCxnSpPr>
        <p:spPr>
          <a:xfrm flipV="1">
            <a:off x="3734404" y="1955214"/>
            <a:ext cx="1" cy="958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E28B0E99-7B33-9AAE-B85A-AF97959F9651}"/>
              </a:ext>
            </a:extLst>
          </p:cNvPr>
          <p:cNvSpPr/>
          <p:nvPr/>
        </p:nvSpPr>
        <p:spPr>
          <a:xfrm>
            <a:off x="2812967" y="2913998"/>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Intervention/Prä-Post Veränderung</a:t>
            </a:r>
          </a:p>
        </p:txBody>
      </p:sp>
      <p:sp>
        <p:nvSpPr>
          <p:cNvPr id="3" name="Textfeld 2">
            <a:extLst>
              <a:ext uri="{FF2B5EF4-FFF2-40B4-BE49-F238E27FC236}">
                <a16:creationId xmlns:a16="http://schemas.microsoft.com/office/drawing/2014/main" id="{65639715-AB87-BDC5-F9EF-60E652972AA0}"/>
              </a:ext>
            </a:extLst>
          </p:cNvPr>
          <p:cNvSpPr txBox="1"/>
          <p:nvPr/>
        </p:nvSpPr>
        <p:spPr>
          <a:xfrm>
            <a:off x="4040004" y="4579621"/>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Ermittlung der Anzahl benötigter </a:t>
            </a:r>
            <a:r>
              <a:rPr lang="de-CH" i="1" dirty="0">
                <a:solidFill>
                  <a:schemeClr val="bg1"/>
                </a:solidFill>
                <a:latin typeface="Arial" panose="020B0604020202020204" pitchFamily="34" charset="0"/>
                <a:cs typeface="Arial" panose="020B0604020202020204" pitchFamily="34" charset="0"/>
              </a:rPr>
              <a:t>Quellen gemeinsamer Varianz </a:t>
            </a:r>
            <a:r>
              <a:rPr lang="de-CH" dirty="0">
                <a:solidFill>
                  <a:schemeClr val="bg1"/>
                </a:solidFill>
                <a:latin typeface="Arial" panose="020B0604020202020204" pitchFamily="34" charset="0"/>
                <a:cs typeface="Arial" panose="020B0604020202020204" pitchFamily="34" charset="0"/>
              </a:rPr>
              <a:t>(Faktoren),</a:t>
            </a:r>
          </a:p>
          <a:p>
            <a:r>
              <a:rPr lang="de-CH" dirty="0">
                <a:solidFill>
                  <a:schemeClr val="bg1"/>
                </a:solidFill>
                <a:latin typeface="Arial" panose="020B0604020202020204" pitchFamily="34" charset="0"/>
                <a:cs typeface="Arial" panose="020B0604020202020204" pitchFamily="34" charset="0"/>
              </a:rPr>
              <a:t>um Interkorrelationen zwischen Items zu erklären/modellieren</a:t>
            </a:r>
            <a:endParaRPr lang="de-CH" i="1" dirty="0">
              <a:solidFill>
                <a:schemeClr val="bg1"/>
              </a:solidFill>
              <a:latin typeface="Arial" panose="020B0604020202020204" pitchFamily="34" charset="0"/>
              <a:cs typeface="Arial" panose="020B0604020202020204" pitchFamily="34" charset="0"/>
            </a:endParaRPr>
          </a:p>
        </p:txBody>
      </p:sp>
      <p:sp>
        <p:nvSpPr>
          <p:cNvPr id="44" name="Textfeld 43">
            <a:extLst>
              <a:ext uri="{FF2B5EF4-FFF2-40B4-BE49-F238E27FC236}">
                <a16:creationId xmlns:a16="http://schemas.microsoft.com/office/drawing/2014/main" id="{95CEC7D5-225D-252D-BFE6-0464ACCF02B0}"/>
              </a:ext>
            </a:extLst>
          </p:cNvPr>
          <p:cNvSpPr txBox="1"/>
          <p:nvPr/>
        </p:nvSpPr>
        <p:spPr>
          <a:xfrm>
            <a:off x="4040004" y="5642211"/>
            <a:ext cx="7510895"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Schätzung der Stärke, mit welcher die gemeinsame Varianz</a:t>
            </a:r>
          </a:p>
          <a:p>
            <a:r>
              <a:rPr lang="de-CH" dirty="0">
                <a:solidFill>
                  <a:schemeClr val="bg1"/>
                </a:solidFill>
                <a:latin typeface="Arial" panose="020B0604020202020204" pitchFamily="34" charset="0"/>
                <a:cs typeface="Arial" panose="020B0604020202020204" pitchFamily="34" charset="0"/>
              </a:rPr>
              <a:t>In jedes Item eingeht (Faktorladung </a:t>
            </a:r>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r>
              <a:rPr lang="de-CH" dirty="0">
                <a:solidFill>
                  <a:schemeClr val="bg1"/>
                </a:solidFill>
                <a:latin typeface="Arial" panose="020B0604020202020204" pitchFamily="34" charset="0"/>
                <a:cs typeface="Arial" panose="020B0604020202020204" pitchFamily="34" charset="0"/>
              </a:rPr>
              <a:t>-</a:t>
            </a:r>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r>
              <a:rPr lang="de-CH"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5237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0BEF6F-809E-98E8-E25D-9C333F6CC1CF}"/>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7A367A8-C6BA-3584-8619-4F14B91FB7DF}"/>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95B1200A-D0B9-0CB3-18B4-FB4C1C3A36BA}"/>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1E1899C1-B136-1AB5-DF66-79CB6CAAAD42}"/>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D076A10F-56CD-FC36-E334-AB9BE086FF1E}"/>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BF81BBBD-2595-336C-8CD5-7F949E267F1F}"/>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Faktoren-analyse</a:t>
            </a:r>
          </a:p>
        </p:txBody>
      </p:sp>
      <p:sp>
        <p:nvSpPr>
          <p:cNvPr id="27" name="Rechteck 26">
            <a:extLst>
              <a:ext uri="{FF2B5EF4-FFF2-40B4-BE49-F238E27FC236}">
                <a16:creationId xmlns:a16="http://schemas.microsoft.com/office/drawing/2014/main" id="{ECB864E4-B12A-AC56-6B26-F662580EC9A5}"/>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36E6B2EB-8635-201C-B2BE-183F25F7D78F}"/>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F26CA1B6-F867-DCF1-F6DA-AEBC3ABB02C6}"/>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cxnSp>
        <p:nvCxnSpPr>
          <p:cNvPr id="6" name="Gerade Verbindung mit Pfeil 5">
            <a:extLst>
              <a:ext uri="{FF2B5EF4-FFF2-40B4-BE49-F238E27FC236}">
                <a16:creationId xmlns:a16="http://schemas.microsoft.com/office/drawing/2014/main" id="{8EACE2F7-F260-F3EF-6834-9A4043F71766}"/>
              </a:ext>
            </a:extLst>
          </p:cNvPr>
          <p:cNvCxnSpPr>
            <a:cxnSpLocks/>
            <a:stCxn id="9" idx="0"/>
            <a:endCxn id="27" idx="2"/>
          </p:cNvCxnSpPr>
          <p:nvPr/>
        </p:nvCxnSpPr>
        <p:spPr>
          <a:xfrm flipV="1">
            <a:off x="3734404" y="1955214"/>
            <a:ext cx="1" cy="958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F23A8B79-D999-A27D-9D3D-FC8E16FC23C1}"/>
              </a:ext>
            </a:extLst>
          </p:cNvPr>
          <p:cNvSpPr/>
          <p:nvPr/>
        </p:nvSpPr>
        <p:spPr>
          <a:xfrm>
            <a:off x="2812967" y="2913998"/>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Intervention/Prä-Post Veränderung</a:t>
            </a:r>
          </a:p>
        </p:txBody>
      </p:sp>
      <p:sp>
        <p:nvSpPr>
          <p:cNvPr id="3" name="Textfeld 2">
            <a:extLst>
              <a:ext uri="{FF2B5EF4-FFF2-40B4-BE49-F238E27FC236}">
                <a16:creationId xmlns:a16="http://schemas.microsoft.com/office/drawing/2014/main" id="{3562350C-DAFB-4F90-EB85-6EC5B864F432}"/>
              </a:ext>
            </a:extLst>
          </p:cNvPr>
          <p:cNvSpPr txBox="1"/>
          <p:nvPr/>
        </p:nvSpPr>
        <p:spPr>
          <a:xfrm>
            <a:off x="3503713" y="4579622"/>
            <a:ext cx="7510895"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Items, die mit den anderen Items </a:t>
            </a:r>
            <a:r>
              <a:rPr lang="de-CH" i="1" dirty="0">
                <a:solidFill>
                  <a:schemeClr val="bg1"/>
                </a:solidFill>
                <a:latin typeface="Arial" panose="020B0604020202020204" pitchFamily="34" charset="0"/>
                <a:cs typeface="Arial" panose="020B0604020202020204" pitchFamily="34" charset="0"/>
              </a:rPr>
              <a:t>hohe Interkorrelationen </a:t>
            </a:r>
            <a:r>
              <a:rPr lang="de-CH" dirty="0">
                <a:solidFill>
                  <a:schemeClr val="bg1"/>
                </a:solidFill>
                <a:latin typeface="Arial" panose="020B0604020202020204" pitchFamily="34" charset="0"/>
                <a:cs typeface="Arial" panose="020B0604020202020204" pitchFamily="34" charset="0"/>
              </a:rPr>
              <a:t>aufweisen,</a:t>
            </a:r>
          </a:p>
          <a:p>
            <a:r>
              <a:rPr lang="de-CH" dirty="0">
                <a:solidFill>
                  <a:schemeClr val="bg1"/>
                </a:solidFill>
                <a:latin typeface="Arial" panose="020B0604020202020204" pitchFamily="34" charset="0"/>
                <a:cs typeface="Arial" panose="020B0604020202020204" pitchFamily="34" charset="0"/>
              </a:rPr>
              <a:t>Erhalten </a:t>
            </a:r>
            <a:r>
              <a:rPr lang="de-CH" i="1" dirty="0">
                <a:solidFill>
                  <a:schemeClr val="bg1"/>
                </a:solidFill>
                <a:latin typeface="Arial" panose="020B0604020202020204" pitchFamily="34" charset="0"/>
                <a:cs typeface="Arial" panose="020B0604020202020204" pitchFamily="34" charset="0"/>
              </a:rPr>
              <a:t>hohe Faktorladungen </a:t>
            </a:r>
            <a:r>
              <a:rPr lang="de-CH" dirty="0">
                <a:solidFill>
                  <a:schemeClr val="bg1"/>
                </a:solidFill>
                <a:latin typeface="Arial" panose="020B0604020202020204" pitchFamily="34" charset="0"/>
                <a:cs typeface="Arial" panose="020B0604020202020204" pitchFamily="34" charset="0"/>
              </a:rPr>
              <a:t>(starke Indikatoren des g. Konstruktes)</a:t>
            </a:r>
          </a:p>
        </p:txBody>
      </p:sp>
      <p:sp>
        <p:nvSpPr>
          <p:cNvPr id="44" name="Textfeld 43">
            <a:extLst>
              <a:ext uri="{FF2B5EF4-FFF2-40B4-BE49-F238E27FC236}">
                <a16:creationId xmlns:a16="http://schemas.microsoft.com/office/drawing/2014/main" id="{0F93DE8E-1F91-D3E7-87F0-E32E5BFCEC27}"/>
              </a:ext>
            </a:extLst>
          </p:cNvPr>
          <p:cNvSpPr txBox="1"/>
          <p:nvPr/>
        </p:nvSpPr>
        <p:spPr>
          <a:xfrm>
            <a:off x="4040004" y="5642211"/>
            <a:ext cx="7510895"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Schätzung der Stärke, mit welcher die gemeinsame Varianz</a:t>
            </a:r>
          </a:p>
          <a:p>
            <a:r>
              <a:rPr lang="de-CH" dirty="0">
                <a:solidFill>
                  <a:schemeClr val="bg1"/>
                </a:solidFill>
                <a:latin typeface="Arial" panose="020B0604020202020204" pitchFamily="34" charset="0"/>
                <a:cs typeface="Arial" panose="020B0604020202020204" pitchFamily="34" charset="0"/>
              </a:rPr>
              <a:t>In jedes Item eingeht (Faktorladung </a:t>
            </a:r>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r>
              <a:rPr lang="de-CH" dirty="0">
                <a:solidFill>
                  <a:schemeClr val="bg1"/>
                </a:solidFill>
                <a:latin typeface="Arial" panose="020B0604020202020204" pitchFamily="34" charset="0"/>
                <a:cs typeface="Arial" panose="020B0604020202020204" pitchFamily="34" charset="0"/>
              </a:rPr>
              <a:t>-</a:t>
            </a:r>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r>
              <a:rPr lang="de-CH" dirty="0">
                <a:solidFill>
                  <a:schemeClr val="bg1"/>
                </a:solidFill>
                <a:latin typeface="Arial" panose="020B0604020202020204" pitchFamily="34" charset="0"/>
                <a:cs typeface="Arial" panose="020B0604020202020204" pitchFamily="34" charset="0"/>
              </a:rPr>
              <a:t>)</a:t>
            </a:r>
          </a:p>
        </p:txBody>
      </p:sp>
      <p:cxnSp>
        <p:nvCxnSpPr>
          <p:cNvPr id="12" name="Verbinder: gekrümmt 11">
            <a:extLst>
              <a:ext uri="{FF2B5EF4-FFF2-40B4-BE49-F238E27FC236}">
                <a16:creationId xmlns:a16="http://schemas.microsoft.com/office/drawing/2014/main" id="{BF1A40F2-8B7F-49CE-1965-34E3E157031D}"/>
              </a:ext>
            </a:extLst>
          </p:cNvPr>
          <p:cNvCxnSpPr/>
          <p:nvPr/>
        </p:nvCxnSpPr>
        <p:spPr>
          <a:xfrm rot="5400000" flipH="1" flipV="1">
            <a:off x="7491609" y="3341953"/>
            <a:ext cx="12700" cy="1038193"/>
          </a:xfrm>
          <a:prstGeom prst="curvedConnector3">
            <a:avLst>
              <a:gd name="adj1" fmla="val 1800000"/>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Verbinder: gekrümmt 12">
            <a:extLst>
              <a:ext uri="{FF2B5EF4-FFF2-40B4-BE49-F238E27FC236}">
                <a16:creationId xmlns:a16="http://schemas.microsoft.com/office/drawing/2014/main" id="{A7BCFCF6-651A-B471-CCAB-F10280ADF952}"/>
              </a:ext>
            </a:extLst>
          </p:cNvPr>
          <p:cNvCxnSpPr>
            <a:cxnSpLocks/>
          </p:cNvCxnSpPr>
          <p:nvPr/>
        </p:nvCxnSpPr>
        <p:spPr>
          <a:xfrm rot="5400000" flipH="1" flipV="1">
            <a:off x="8538537" y="3328522"/>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Verbinder: gekrümmt 14">
            <a:extLst>
              <a:ext uri="{FF2B5EF4-FFF2-40B4-BE49-F238E27FC236}">
                <a16:creationId xmlns:a16="http://schemas.microsoft.com/office/drawing/2014/main" id="{90E31478-20F7-185F-408D-2537EA4C00AB}"/>
              </a:ext>
            </a:extLst>
          </p:cNvPr>
          <p:cNvCxnSpPr>
            <a:cxnSpLocks/>
          </p:cNvCxnSpPr>
          <p:nvPr/>
        </p:nvCxnSpPr>
        <p:spPr>
          <a:xfrm rot="5400000" flipH="1" flipV="1">
            <a:off x="9590526" y="3332195"/>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krümmt 15">
            <a:extLst>
              <a:ext uri="{FF2B5EF4-FFF2-40B4-BE49-F238E27FC236}">
                <a16:creationId xmlns:a16="http://schemas.microsoft.com/office/drawing/2014/main" id="{D4CCB1C4-D6F6-73C1-BC8B-468B5DD596BB}"/>
              </a:ext>
            </a:extLst>
          </p:cNvPr>
          <p:cNvCxnSpPr>
            <a:cxnSpLocks/>
          </p:cNvCxnSpPr>
          <p:nvPr/>
        </p:nvCxnSpPr>
        <p:spPr>
          <a:xfrm rot="5400000" flipH="1" flipV="1">
            <a:off x="8019441" y="2809424"/>
            <a:ext cx="4696" cy="2098552"/>
          </a:xfrm>
          <a:prstGeom prst="curvedConnector3">
            <a:avLst>
              <a:gd name="adj1" fmla="val 4967973"/>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Verbinder: gekrümmt 16">
            <a:extLst>
              <a:ext uri="{FF2B5EF4-FFF2-40B4-BE49-F238E27FC236}">
                <a16:creationId xmlns:a16="http://schemas.microsoft.com/office/drawing/2014/main" id="{4960AFDF-00F6-C7B1-8B52-38609707317F}"/>
              </a:ext>
            </a:extLst>
          </p:cNvPr>
          <p:cNvCxnSpPr>
            <a:cxnSpLocks/>
          </p:cNvCxnSpPr>
          <p:nvPr/>
        </p:nvCxnSpPr>
        <p:spPr>
          <a:xfrm rot="5400000" flipH="1" flipV="1">
            <a:off x="9057998" y="2804365"/>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15E4CB7C-2482-4BFC-53C0-987EFBE0B170}"/>
              </a:ext>
            </a:extLst>
          </p:cNvPr>
          <p:cNvCxnSpPr>
            <a:cxnSpLocks/>
          </p:cNvCxnSpPr>
          <p:nvPr/>
        </p:nvCxnSpPr>
        <p:spPr>
          <a:xfrm rot="5400000" flipH="1" flipV="1">
            <a:off x="8538902" y="2285267"/>
            <a:ext cx="9392" cy="3142170"/>
          </a:xfrm>
          <a:prstGeom prst="curvedConnector3">
            <a:avLst>
              <a:gd name="adj1" fmla="val 2533986"/>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80A245F4-E621-9573-5A13-9FB875709A59}"/>
              </a:ext>
            </a:extLst>
          </p:cNvPr>
          <p:cNvCxnSpPr>
            <a:cxnSpLocks/>
          </p:cNvCxnSpPr>
          <p:nvPr/>
        </p:nvCxnSpPr>
        <p:spPr>
          <a:xfrm flipH="1">
            <a:off x="6972514" y="1827370"/>
            <a:ext cx="1054935" cy="203367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59E6EE39-C53B-AC49-6857-592BC2F26002}"/>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 </a:t>
            </a:r>
          </a:p>
        </p:txBody>
      </p:sp>
      <p:cxnSp>
        <p:nvCxnSpPr>
          <p:cNvPr id="28" name="Gerade Verbindung mit Pfeil 27">
            <a:extLst>
              <a:ext uri="{FF2B5EF4-FFF2-40B4-BE49-F238E27FC236}">
                <a16:creationId xmlns:a16="http://schemas.microsoft.com/office/drawing/2014/main" id="{14956194-AA6A-4FFE-51EA-D4F6EDE9FD4F}"/>
              </a:ext>
            </a:extLst>
          </p:cNvPr>
          <p:cNvCxnSpPr/>
          <p:nvPr/>
        </p:nvCxnSpPr>
        <p:spPr>
          <a:xfrm flipV="1">
            <a:off x="7110937" y="2564904"/>
            <a:ext cx="0" cy="3490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890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2617B8-FF53-415A-7697-44279A4417B7}"/>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3A974EC8-B3ED-8D5E-ECB1-9A5BBA4BD4FE}"/>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F217D089-3E52-C6D3-ED91-06AFD85272D2}"/>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829AF2C3-1342-EA98-B168-240866D7F88C}"/>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E54D491F-1E91-E416-A334-2A4B6893640E}"/>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8F92E01D-501C-5573-1D15-97D2226DD757}"/>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Faktoren-analyse</a:t>
            </a:r>
          </a:p>
        </p:txBody>
      </p:sp>
      <p:cxnSp>
        <p:nvCxnSpPr>
          <p:cNvPr id="10" name="Gerade Verbindung mit Pfeil 9">
            <a:extLst>
              <a:ext uri="{FF2B5EF4-FFF2-40B4-BE49-F238E27FC236}">
                <a16:creationId xmlns:a16="http://schemas.microsoft.com/office/drawing/2014/main" id="{8BA600AE-B603-AB8F-0068-801E4DCB590C}"/>
              </a:ext>
            </a:extLst>
          </p:cNvPr>
          <p:cNvCxnSpPr>
            <a:cxnSpLocks/>
            <a:stCxn id="8" idx="3"/>
            <a:endCxn id="7"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22AEA97C-9987-A168-727F-AD4D0CDA9B05}"/>
              </a:ext>
            </a:extLst>
          </p:cNvPr>
          <p:cNvCxnSpPr>
            <a:cxnSpLocks/>
            <a:endCxn id="2"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AEFA5D3-CA22-8699-8517-E7A1D2C95741}"/>
              </a:ext>
            </a:extLst>
          </p:cNvPr>
          <p:cNvCxnSpPr>
            <a:cxnSpLocks/>
            <a:endCxn id="4"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306EF5C0-839A-EBB3-E40F-8B119778BF1B}"/>
              </a:ext>
            </a:extLst>
          </p:cNvPr>
          <p:cNvCxnSpPr>
            <a:cxnSpLocks/>
            <a:stCxn id="8" idx="5"/>
            <a:endCxn id="5"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AE0F4B8-B7E8-8EA8-4AC4-0DA3DA3EF7AE}"/>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24" name="Textfeld 23">
            <a:extLst>
              <a:ext uri="{FF2B5EF4-FFF2-40B4-BE49-F238E27FC236}">
                <a16:creationId xmlns:a16="http://schemas.microsoft.com/office/drawing/2014/main" id="{4794082C-7D90-A4AC-9458-BF366A1E0A01}"/>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25" name="Textfeld 24">
            <a:extLst>
              <a:ext uri="{FF2B5EF4-FFF2-40B4-BE49-F238E27FC236}">
                <a16:creationId xmlns:a16="http://schemas.microsoft.com/office/drawing/2014/main" id="{F061FDE8-D3A7-401A-2F74-F713E6BAAE35}"/>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26" name="Textfeld 25">
            <a:extLst>
              <a:ext uri="{FF2B5EF4-FFF2-40B4-BE49-F238E27FC236}">
                <a16:creationId xmlns:a16="http://schemas.microsoft.com/office/drawing/2014/main" id="{8D538A1F-15B3-528C-936E-59D63817889A}"/>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27" name="Rechteck 26">
            <a:extLst>
              <a:ext uri="{FF2B5EF4-FFF2-40B4-BE49-F238E27FC236}">
                <a16:creationId xmlns:a16="http://schemas.microsoft.com/office/drawing/2014/main" id="{D8A78DDD-865F-E419-1DC0-46ABF927194A}"/>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18B74641-817F-8CFC-8195-1B2F35A3E0CF}"/>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266057CA-D226-EAB9-5E76-ED2907AB3BC5}"/>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5D37C258-8037-697D-E9A0-99DB40E929F6}"/>
              </a:ext>
            </a:extLst>
          </p:cNvPr>
          <p:cNvSpPr txBox="1"/>
          <p:nvPr/>
        </p:nvSpPr>
        <p:spPr>
          <a:xfrm>
            <a:off x="4439817" y="4549568"/>
            <a:ext cx="6538963"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Als Messmodell:</a:t>
            </a:r>
          </a:p>
          <a:p>
            <a:r>
              <a:rPr lang="de-CH" dirty="0">
                <a:solidFill>
                  <a:schemeClr val="bg1"/>
                </a:solidFill>
                <a:latin typeface="Arial" panose="020B0604020202020204" pitchFamily="34" charset="0"/>
                <a:cs typeface="Arial" panose="020B0604020202020204" pitchFamily="34" charset="0"/>
              </a:rPr>
              <a:t>Untersuchen, ob </a:t>
            </a:r>
            <a:r>
              <a:rPr lang="de-CH" i="1" dirty="0">
                <a:solidFill>
                  <a:schemeClr val="bg1"/>
                </a:solidFill>
                <a:latin typeface="Arial" panose="020B0604020202020204" pitchFamily="34" charset="0"/>
                <a:cs typeface="Arial" panose="020B0604020202020204" pitchFamily="34" charset="0"/>
              </a:rPr>
              <a:t>die theoretisch erwartete Faktorenstruktur </a:t>
            </a:r>
            <a:r>
              <a:rPr lang="de-CH" dirty="0">
                <a:solidFill>
                  <a:schemeClr val="bg1"/>
                </a:solidFill>
                <a:latin typeface="Arial" panose="020B0604020202020204" pitchFamily="34" charset="0"/>
                <a:cs typeface="Arial" panose="020B0604020202020204" pitchFamily="34" charset="0"/>
              </a:rPr>
              <a:t>(Anzahl &amp; Ladungen) vorliegt</a:t>
            </a:r>
          </a:p>
        </p:txBody>
      </p:sp>
      <p:cxnSp>
        <p:nvCxnSpPr>
          <p:cNvPr id="6" name="Gerade Verbindung mit Pfeil 5">
            <a:extLst>
              <a:ext uri="{FF2B5EF4-FFF2-40B4-BE49-F238E27FC236}">
                <a16:creationId xmlns:a16="http://schemas.microsoft.com/office/drawing/2014/main" id="{26E5CCC6-8867-43B6-1FC1-E007D0ACEFBD}"/>
              </a:ext>
            </a:extLst>
          </p:cNvPr>
          <p:cNvCxnSpPr>
            <a:cxnSpLocks/>
            <a:stCxn id="9" idx="0"/>
            <a:endCxn id="27" idx="2"/>
          </p:cNvCxnSpPr>
          <p:nvPr/>
        </p:nvCxnSpPr>
        <p:spPr>
          <a:xfrm flipV="1">
            <a:off x="3734404" y="1955214"/>
            <a:ext cx="1" cy="958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D7D75704-CE54-27E9-EB56-9E9D48855A69}"/>
              </a:ext>
            </a:extLst>
          </p:cNvPr>
          <p:cNvSpPr/>
          <p:nvPr/>
        </p:nvSpPr>
        <p:spPr>
          <a:xfrm>
            <a:off x="2812967" y="2913998"/>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Intervention/Prä-Post Veränderung</a:t>
            </a:r>
          </a:p>
        </p:txBody>
      </p:sp>
      <p:sp>
        <p:nvSpPr>
          <p:cNvPr id="3" name="Textfeld 2">
            <a:extLst>
              <a:ext uri="{FF2B5EF4-FFF2-40B4-BE49-F238E27FC236}">
                <a16:creationId xmlns:a16="http://schemas.microsoft.com/office/drawing/2014/main" id="{40A77D24-4E60-A5C8-B01A-6035CE8F0343}"/>
              </a:ext>
            </a:extLst>
          </p:cNvPr>
          <p:cNvSpPr txBox="1"/>
          <p:nvPr/>
        </p:nvSpPr>
        <p:spPr>
          <a:xfrm>
            <a:off x="4306515" y="5562169"/>
            <a:ext cx="6538963"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Als Skalierungsmodell:</a:t>
            </a:r>
          </a:p>
          <a:p>
            <a:r>
              <a:rPr lang="de-CH" dirty="0">
                <a:solidFill>
                  <a:schemeClr val="bg1"/>
                </a:solidFill>
                <a:latin typeface="Arial" panose="020B0604020202020204" pitchFamily="34" charset="0"/>
                <a:cs typeface="Arial" panose="020B0604020202020204" pitchFamily="34" charset="0"/>
              </a:rPr>
              <a:t>Aus dem Messmodell werden geschätzte Messwerte gebildet</a:t>
            </a:r>
          </a:p>
        </p:txBody>
      </p:sp>
    </p:spTree>
    <p:extLst>
      <p:ext uri="{BB962C8B-B14F-4D97-AF65-F5344CB8AC3E}">
        <p14:creationId xmlns:p14="http://schemas.microsoft.com/office/powerpoint/2010/main" val="862335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14D2C39-45DD-37FD-2E1E-DC2E98E57E07}"/>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03DCE599-47A1-00AC-04CE-75C8E01C8E6D}"/>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E469DC32-BC8A-B311-8A6B-160FD85EFA36}"/>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E5780DE1-AEA4-5CEB-0622-846A1C92136E}"/>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85D21C3D-91E6-6C36-E86E-B74F7943CF22}"/>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0E702781-3B2D-F3BF-674E-D0D5C2E596E3}"/>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10" name="Gerade Verbindung mit Pfeil 9">
            <a:extLst>
              <a:ext uri="{FF2B5EF4-FFF2-40B4-BE49-F238E27FC236}">
                <a16:creationId xmlns:a16="http://schemas.microsoft.com/office/drawing/2014/main" id="{36750581-6F24-F909-7A8F-AF8E6CA49639}"/>
              </a:ext>
            </a:extLst>
          </p:cNvPr>
          <p:cNvCxnSpPr>
            <a:cxnSpLocks/>
            <a:stCxn id="8" idx="3"/>
            <a:endCxn id="7"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ED2EBD87-65D6-6654-E6D8-04B3319FDC97}"/>
              </a:ext>
            </a:extLst>
          </p:cNvPr>
          <p:cNvCxnSpPr>
            <a:cxnSpLocks/>
            <a:endCxn id="2"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167D09D-DD79-E7BD-82D8-EEB37CB5A454}"/>
              </a:ext>
            </a:extLst>
          </p:cNvPr>
          <p:cNvCxnSpPr>
            <a:cxnSpLocks/>
            <a:endCxn id="4"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BA4AF144-4176-A588-07C5-83113F30FFE2}"/>
              </a:ext>
            </a:extLst>
          </p:cNvPr>
          <p:cNvCxnSpPr>
            <a:cxnSpLocks/>
            <a:stCxn id="8" idx="5"/>
            <a:endCxn id="5"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09ACBE1B-BD0B-A01B-4FBF-80B41AEFD3FF}"/>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24" name="Textfeld 23">
            <a:extLst>
              <a:ext uri="{FF2B5EF4-FFF2-40B4-BE49-F238E27FC236}">
                <a16:creationId xmlns:a16="http://schemas.microsoft.com/office/drawing/2014/main" id="{AA9304C6-67DF-AFC1-EC30-49238F518BE2}"/>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25" name="Textfeld 24">
            <a:extLst>
              <a:ext uri="{FF2B5EF4-FFF2-40B4-BE49-F238E27FC236}">
                <a16:creationId xmlns:a16="http://schemas.microsoft.com/office/drawing/2014/main" id="{72B7CD44-E215-B5C9-16DB-F57D3D338950}"/>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26" name="Textfeld 25">
            <a:extLst>
              <a:ext uri="{FF2B5EF4-FFF2-40B4-BE49-F238E27FC236}">
                <a16:creationId xmlns:a16="http://schemas.microsoft.com/office/drawing/2014/main" id="{372F1634-446A-83E5-B491-FFC050EA59C2}"/>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27" name="Rechteck 26">
            <a:extLst>
              <a:ext uri="{FF2B5EF4-FFF2-40B4-BE49-F238E27FC236}">
                <a16:creationId xmlns:a16="http://schemas.microsoft.com/office/drawing/2014/main" id="{20E9B4A9-A86C-B4DE-5E4D-8C6B8D8A2138}"/>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651A76D1-1C6D-98E8-CE73-8755D4C868BB}"/>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89FA4BA2-F715-E604-CFC0-665067A75287}"/>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29D7C5C3-5908-DD24-A386-D61A24FC6BE3}"/>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cxnSp>
        <p:nvCxnSpPr>
          <p:cNvPr id="6" name="Gerade Verbindung mit Pfeil 5">
            <a:extLst>
              <a:ext uri="{FF2B5EF4-FFF2-40B4-BE49-F238E27FC236}">
                <a16:creationId xmlns:a16="http://schemas.microsoft.com/office/drawing/2014/main" id="{312D30E2-12C3-1E97-A752-8152DFF00BB7}"/>
              </a:ext>
            </a:extLst>
          </p:cNvPr>
          <p:cNvCxnSpPr>
            <a:cxnSpLocks/>
            <a:stCxn id="9" idx="0"/>
            <a:endCxn id="27" idx="2"/>
          </p:cNvCxnSpPr>
          <p:nvPr/>
        </p:nvCxnSpPr>
        <p:spPr>
          <a:xfrm flipV="1">
            <a:off x="3734404" y="1955214"/>
            <a:ext cx="1" cy="9587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99DDFAF4-7614-629D-923E-FA39CC62246D}"/>
              </a:ext>
            </a:extLst>
          </p:cNvPr>
          <p:cNvSpPr/>
          <p:nvPr/>
        </p:nvSpPr>
        <p:spPr>
          <a:xfrm>
            <a:off x="2812967" y="2913998"/>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Intervention/Prä-Post Veränderung</a:t>
            </a:r>
          </a:p>
        </p:txBody>
      </p:sp>
    </p:spTree>
    <p:extLst>
      <p:ext uri="{BB962C8B-B14F-4D97-AF65-F5344CB8AC3E}">
        <p14:creationId xmlns:p14="http://schemas.microsoft.com/office/powerpoint/2010/main" val="972612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8263E1F-25AF-D483-D7D5-A7243F1A9AE8}"/>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CCAAA2DE-0182-766A-A231-F553295CC391}"/>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C1218E12-F0CC-E424-0E23-34D6EA0B4743}"/>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FBBFA83E-58AB-9C6A-EB34-0546A9B54B27}"/>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11C884AC-D816-F4AE-E918-8FFA39C6F4D5}"/>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9E4EB03B-D00B-A310-5C72-C681814838F5}"/>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10" name="Gerade Verbindung mit Pfeil 9">
            <a:extLst>
              <a:ext uri="{FF2B5EF4-FFF2-40B4-BE49-F238E27FC236}">
                <a16:creationId xmlns:a16="http://schemas.microsoft.com/office/drawing/2014/main" id="{6FDAFE78-749C-34D9-D521-2B4D51C0C750}"/>
              </a:ext>
            </a:extLst>
          </p:cNvPr>
          <p:cNvCxnSpPr>
            <a:cxnSpLocks/>
            <a:stCxn id="8" idx="3"/>
            <a:endCxn id="7"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C04A9216-AAAC-9E0B-0C50-213CF18AD227}"/>
              </a:ext>
            </a:extLst>
          </p:cNvPr>
          <p:cNvCxnSpPr>
            <a:cxnSpLocks/>
            <a:endCxn id="2"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0D96BF1-1C79-2EDF-3FCE-764DD42B3550}"/>
              </a:ext>
            </a:extLst>
          </p:cNvPr>
          <p:cNvCxnSpPr>
            <a:cxnSpLocks/>
            <a:endCxn id="4"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2AA45FC0-499F-B178-80DE-8B1A9C3D7DEF}"/>
              </a:ext>
            </a:extLst>
          </p:cNvPr>
          <p:cNvCxnSpPr>
            <a:cxnSpLocks/>
            <a:stCxn id="8" idx="5"/>
            <a:endCxn id="5"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832509E3-E09E-CFBE-78B8-E759750C9781}"/>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24" name="Textfeld 23">
            <a:extLst>
              <a:ext uri="{FF2B5EF4-FFF2-40B4-BE49-F238E27FC236}">
                <a16:creationId xmlns:a16="http://schemas.microsoft.com/office/drawing/2014/main" id="{FE078BC1-8C75-F95E-B856-CA78894D1F7F}"/>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25" name="Textfeld 24">
            <a:extLst>
              <a:ext uri="{FF2B5EF4-FFF2-40B4-BE49-F238E27FC236}">
                <a16:creationId xmlns:a16="http://schemas.microsoft.com/office/drawing/2014/main" id="{FB6CEF9A-59BA-DB28-54B1-19E485AD0C50}"/>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26" name="Textfeld 25">
            <a:extLst>
              <a:ext uri="{FF2B5EF4-FFF2-40B4-BE49-F238E27FC236}">
                <a16:creationId xmlns:a16="http://schemas.microsoft.com/office/drawing/2014/main" id="{A055223A-D9D3-B48C-05D2-9619FDD3E9ED}"/>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27" name="Rechteck 26">
            <a:extLst>
              <a:ext uri="{FF2B5EF4-FFF2-40B4-BE49-F238E27FC236}">
                <a16:creationId xmlns:a16="http://schemas.microsoft.com/office/drawing/2014/main" id="{4153392A-46F1-FF17-8908-0ED819D5D64C}"/>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pic>
        <p:nvPicPr>
          <p:cNvPr id="28" name="Grafik 27">
            <a:extLst>
              <a:ext uri="{FF2B5EF4-FFF2-40B4-BE49-F238E27FC236}">
                <a16:creationId xmlns:a16="http://schemas.microsoft.com/office/drawing/2014/main" id="{7391860B-2F84-2ECC-D6D7-CA6D6D6768DD}"/>
              </a:ext>
            </a:extLst>
          </p:cNvPr>
          <p:cNvPicPr>
            <a:picLocks noChangeAspect="1"/>
          </p:cNvPicPr>
          <p:nvPr/>
        </p:nvPicPr>
        <p:blipFill>
          <a:blip r:embed="rId3"/>
          <a:stretch>
            <a:fillRect/>
          </a:stretch>
        </p:blipFill>
        <p:spPr>
          <a:xfrm>
            <a:off x="1664642" y="2891342"/>
            <a:ext cx="3172128" cy="1958053"/>
          </a:xfrm>
          <a:prstGeom prst="rect">
            <a:avLst/>
          </a:prstGeom>
        </p:spPr>
      </p:pic>
      <p:sp>
        <p:nvSpPr>
          <p:cNvPr id="29" name="Textfeld 28">
            <a:extLst>
              <a:ext uri="{FF2B5EF4-FFF2-40B4-BE49-F238E27FC236}">
                <a16:creationId xmlns:a16="http://schemas.microsoft.com/office/drawing/2014/main" id="{A8FD1084-0FB0-0FE6-E829-4F14C2D481F9}"/>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D169DCD0-7495-D9DE-17B0-C62C95A796EF}"/>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FCD54032-585C-905F-B41E-10D83743BA34}"/>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2" name="Textfeld 41">
            <a:extLst>
              <a:ext uri="{FF2B5EF4-FFF2-40B4-BE49-F238E27FC236}">
                <a16:creationId xmlns:a16="http://schemas.microsoft.com/office/drawing/2014/main" id="{B480EF64-3605-DBD2-B3B4-0AE0BE1EFFC8}"/>
              </a:ext>
            </a:extLst>
          </p:cNvPr>
          <p:cNvSpPr txBox="1"/>
          <p:nvPr/>
        </p:nvSpPr>
        <p:spPr>
          <a:xfrm>
            <a:off x="1757492" y="4800463"/>
            <a:ext cx="4180950"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Kritik des </a:t>
            </a:r>
            <a:r>
              <a:rPr lang="de-CH" i="1" dirty="0" err="1">
                <a:solidFill>
                  <a:schemeClr val="bg1"/>
                </a:solidFill>
                <a:latin typeface="Arial" panose="020B0604020202020204" pitchFamily="34" charset="0"/>
                <a:cs typeface="Arial" panose="020B0604020202020204" pitchFamily="34" charset="0"/>
              </a:rPr>
              <a:t>Sum</a:t>
            </a:r>
            <a:r>
              <a:rPr lang="de-CH" i="1" dirty="0">
                <a:solidFill>
                  <a:schemeClr val="bg1"/>
                </a:solidFill>
                <a:latin typeface="Arial" panose="020B0604020202020204" pitchFamily="34" charset="0"/>
                <a:cs typeface="Arial" panose="020B0604020202020204" pitchFamily="34" charset="0"/>
              </a:rPr>
              <a:t> + Alpha</a:t>
            </a:r>
          </a:p>
          <a:p>
            <a:r>
              <a:rPr lang="de-CH" dirty="0">
                <a:solidFill>
                  <a:schemeClr val="bg1"/>
                </a:solidFill>
                <a:latin typeface="Arial" panose="020B0604020202020204" pitchFamily="34" charset="0"/>
                <a:cs typeface="Arial" panose="020B0604020202020204" pitchFamily="34" charset="0"/>
              </a:rPr>
              <a:t>(+ Faktorenanalyse) - Ansatzes</a:t>
            </a:r>
            <a:endParaRPr lang="de-CH"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523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56FA50-B949-8EC3-1BF2-C114CC477361}"/>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CCA68813-BCA4-A0D2-1E94-7DA568ECDD64}"/>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BE4E799A-A401-8F48-D6DB-FDD4F1939A2A}"/>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5" name="Rechteck 4">
            <a:extLst>
              <a:ext uri="{FF2B5EF4-FFF2-40B4-BE49-F238E27FC236}">
                <a16:creationId xmlns:a16="http://schemas.microsoft.com/office/drawing/2014/main" id="{C563CF32-ABF7-4EF3-44BC-D2CE80781181}"/>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7" name="Rechteck 6">
            <a:extLst>
              <a:ext uri="{FF2B5EF4-FFF2-40B4-BE49-F238E27FC236}">
                <a16:creationId xmlns:a16="http://schemas.microsoft.com/office/drawing/2014/main" id="{EF17BA52-CD11-A8F1-34A1-3AA1FA0A4FA0}"/>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8" name="Ellipse 7">
            <a:extLst>
              <a:ext uri="{FF2B5EF4-FFF2-40B4-BE49-F238E27FC236}">
                <a16:creationId xmlns:a16="http://schemas.microsoft.com/office/drawing/2014/main" id="{FBDE403F-131A-2F03-D2C3-8AD7BF3464EC}"/>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10" name="Gerade Verbindung mit Pfeil 9">
            <a:extLst>
              <a:ext uri="{FF2B5EF4-FFF2-40B4-BE49-F238E27FC236}">
                <a16:creationId xmlns:a16="http://schemas.microsoft.com/office/drawing/2014/main" id="{AE58D3A0-6759-D142-1BC7-BBD00AD2ED18}"/>
              </a:ext>
            </a:extLst>
          </p:cNvPr>
          <p:cNvCxnSpPr>
            <a:cxnSpLocks/>
            <a:stCxn id="8" idx="3"/>
            <a:endCxn id="7"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7B141F9C-5CA0-DF46-FD0C-77CE26BA1CC5}"/>
              </a:ext>
            </a:extLst>
          </p:cNvPr>
          <p:cNvCxnSpPr>
            <a:cxnSpLocks/>
            <a:endCxn id="2"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F97F5D34-C596-B6E2-0F66-F112C195170C}"/>
              </a:ext>
            </a:extLst>
          </p:cNvPr>
          <p:cNvCxnSpPr>
            <a:cxnSpLocks/>
            <a:endCxn id="4"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072F2284-F4C5-AC5B-CFD1-B7B43984FDA6}"/>
              </a:ext>
            </a:extLst>
          </p:cNvPr>
          <p:cNvCxnSpPr>
            <a:cxnSpLocks/>
            <a:stCxn id="8" idx="5"/>
            <a:endCxn id="5"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D4DFBBD1-99ED-FC68-0A48-13AAFDC3B8A2}"/>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24" name="Textfeld 23">
            <a:extLst>
              <a:ext uri="{FF2B5EF4-FFF2-40B4-BE49-F238E27FC236}">
                <a16:creationId xmlns:a16="http://schemas.microsoft.com/office/drawing/2014/main" id="{8A87ECCF-2BA4-372B-F59F-8CD0C5937292}"/>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25" name="Textfeld 24">
            <a:extLst>
              <a:ext uri="{FF2B5EF4-FFF2-40B4-BE49-F238E27FC236}">
                <a16:creationId xmlns:a16="http://schemas.microsoft.com/office/drawing/2014/main" id="{7E6DBD53-B118-E852-C613-0C7357BB393D}"/>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26" name="Textfeld 25">
            <a:extLst>
              <a:ext uri="{FF2B5EF4-FFF2-40B4-BE49-F238E27FC236}">
                <a16:creationId xmlns:a16="http://schemas.microsoft.com/office/drawing/2014/main" id="{DDA5F648-C26F-27A4-A425-99A72D241843}"/>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27" name="Rechteck 26">
            <a:extLst>
              <a:ext uri="{FF2B5EF4-FFF2-40B4-BE49-F238E27FC236}">
                <a16:creationId xmlns:a16="http://schemas.microsoft.com/office/drawing/2014/main" id="{4A22A976-08C6-4FC7-ADBD-2CFCA8CA3B24}"/>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pic>
        <p:nvPicPr>
          <p:cNvPr id="28" name="Grafik 27">
            <a:extLst>
              <a:ext uri="{FF2B5EF4-FFF2-40B4-BE49-F238E27FC236}">
                <a16:creationId xmlns:a16="http://schemas.microsoft.com/office/drawing/2014/main" id="{C5DE7C5E-99CF-6679-1411-63B366C3FD29}"/>
              </a:ext>
            </a:extLst>
          </p:cNvPr>
          <p:cNvPicPr>
            <a:picLocks noChangeAspect="1"/>
          </p:cNvPicPr>
          <p:nvPr/>
        </p:nvPicPr>
        <p:blipFill>
          <a:blip r:embed="rId3"/>
          <a:stretch>
            <a:fillRect/>
          </a:stretch>
        </p:blipFill>
        <p:spPr>
          <a:xfrm>
            <a:off x="1664642" y="2891342"/>
            <a:ext cx="3172128" cy="1958053"/>
          </a:xfrm>
          <a:prstGeom prst="rect">
            <a:avLst/>
          </a:prstGeom>
        </p:spPr>
      </p:pic>
      <p:sp>
        <p:nvSpPr>
          <p:cNvPr id="29" name="Textfeld 28">
            <a:extLst>
              <a:ext uri="{FF2B5EF4-FFF2-40B4-BE49-F238E27FC236}">
                <a16:creationId xmlns:a16="http://schemas.microsoft.com/office/drawing/2014/main" id="{A9C217DC-13D1-383E-E58F-DD602988E180}"/>
              </a:ext>
            </a:extLst>
          </p:cNvPr>
          <p:cNvSpPr txBox="1"/>
          <p:nvPr/>
        </p:nvSpPr>
        <p:spPr>
          <a:xfrm>
            <a:off x="3084744"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C9754C06-9511-8F0F-2B4D-322ADBB8909A}"/>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41" name="Textfeld 40">
            <a:extLst>
              <a:ext uri="{FF2B5EF4-FFF2-40B4-BE49-F238E27FC236}">
                <a16:creationId xmlns:a16="http://schemas.microsoft.com/office/drawing/2014/main" id="{0C5E4279-FB61-05A0-1BE6-16736B14D3B2}"/>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2" name="Textfeld 41">
            <a:extLst>
              <a:ext uri="{FF2B5EF4-FFF2-40B4-BE49-F238E27FC236}">
                <a16:creationId xmlns:a16="http://schemas.microsoft.com/office/drawing/2014/main" id="{68A74FAD-E28B-CBA7-34AB-F89D912023ED}"/>
              </a:ext>
            </a:extLst>
          </p:cNvPr>
          <p:cNvSpPr txBox="1"/>
          <p:nvPr/>
        </p:nvSpPr>
        <p:spPr>
          <a:xfrm>
            <a:off x="1757492" y="4800463"/>
            <a:ext cx="4180950" cy="830997"/>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The </a:t>
            </a:r>
            <a:r>
              <a:rPr lang="de-CH" dirty="0" err="1">
                <a:solidFill>
                  <a:schemeClr val="bg1"/>
                </a:solidFill>
                <a:latin typeface="Arial" panose="020B0604020202020204" pitchFamily="34" charset="0"/>
                <a:cs typeface="Arial" panose="020B0604020202020204" pitchFamily="34" charset="0"/>
              </a:rPr>
              <a:t>sum</a:t>
            </a:r>
            <a:r>
              <a:rPr lang="de-CH" dirty="0">
                <a:solidFill>
                  <a:schemeClr val="bg1"/>
                </a:solidFill>
                <a:latin typeface="Arial" panose="020B0604020202020204" pitchFamily="34" charset="0"/>
                <a:cs typeface="Arial" panose="020B0604020202020204" pitchFamily="34" charset="0"/>
              </a:rPr>
              <a:t> score </a:t>
            </a:r>
            <a:r>
              <a:rPr lang="de-CH" dirty="0" err="1">
                <a:solidFill>
                  <a:schemeClr val="bg1"/>
                </a:solidFill>
                <a:latin typeface="Arial" panose="020B0604020202020204" pitchFamily="34" charset="0"/>
                <a:cs typeface="Arial" panose="020B0604020202020204" pitchFamily="34" charset="0"/>
              </a:rPr>
              <a:t>is</a:t>
            </a:r>
            <a:r>
              <a:rPr lang="de-CH" dirty="0">
                <a:solidFill>
                  <a:schemeClr val="bg1"/>
                </a:solidFill>
                <a:latin typeface="Arial" panose="020B0604020202020204" pitchFamily="34" charset="0"/>
                <a:cs typeface="Arial" panose="020B0604020202020204" pitchFamily="34" charset="0"/>
              </a:rPr>
              <a:t> a </a:t>
            </a:r>
            <a:r>
              <a:rPr lang="de-CH" i="1" dirty="0" err="1">
                <a:solidFill>
                  <a:schemeClr val="accent1"/>
                </a:solidFill>
                <a:latin typeface="Arial" panose="020B0604020202020204" pitchFamily="34" charset="0"/>
                <a:cs typeface="Arial" panose="020B0604020202020204" pitchFamily="34" charset="0"/>
              </a:rPr>
              <a:t>constrained</a:t>
            </a:r>
            <a:r>
              <a:rPr lang="de-CH" i="1" dirty="0">
                <a:solidFill>
                  <a:schemeClr val="accent1"/>
                </a:solidFill>
                <a:latin typeface="Arial" panose="020B0604020202020204" pitchFamily="34" charset="0"/>
                <a:cs typeface="Arial" panose="020B0604020202020204" pitchFamily="34" charset="0"/>
              </a:rPr>
              <a:t> </a:t>
            </a:r>
            <a:r>
              <a:rPr lang="de-CH" i="1" dirty="0" err="1">
                <a:solidFill>
                  <a:schemeClr val="accent1"/>
                </a:solidFill>
                <a:latin typeface="Arial" panose="020B0604020202020204" pitchFamily="34" charset="0"/>
                <a:cs typeface="Arial" panose="020B0604020202020204" pitchFamily="34" charset="0"/>
              </a:rPr>
              <a:t>version</a:t>
            </a:r>
            <a:r>
              <a:rPr lang="de-CH" i="1" dirty="0">
                <a:solidFill>
                  <a:schemeClr val="accent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of </a:t>
            </a:r>
            <a:r>
              <a:rPr lang="de-CH" dirty="0" err="1">
                <a:solidFill>
                  <a:schemeClr val="bg1"/>
                </a:solidFill>
                <a:latin typeface="Arial" panose="020B0604020202020204" pitchFamily="34" charset="0"/>
                <a:cs typeface="Arial" panose="020B0604020202020204" pitchFamily="34" charset="0"/>
              </a:rPr>
              <a:t>factor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analysis</a:t>
            </a:r>
            <a:endParaRPr lang="de-CH" dirty="0">
              <a:solidFill>
                <a:schemeClr val="bg1"/>
              </a:solidFill>
              <a:latin typeface="Arial" panose="020B0604020202020204" pitchFamily="34" charset="0"/>
              <a:cs typeface="Arial" panose="020B0604020202020204" pitchFamily="34" charset="0"/>
            </a:endParaRPr>
          </a:p>
          <a:p>
            <a:r>
              <a:rPr lang="de-CH" sz="1200" dirty="0">
                <a:solidFill>
                  <a:schemeClr val="bg1"/>
                </a:solidFill>
                <a:latin typeface="Arial" panose="020B0604020202020204" pitchFamily="34" charset="0"/>
                <a:cs typeface="Arial" panose="020B0604020202020204" pitchFamily="34" charset="0"/>
              </a:rPr>
              <a:t>(McNeish &amp; Wolf, 2020)</a:t>
            </a:r>
          </a:p>
        </p:txBody>
      </p:sp>
    </p:spTree>
    <p:extLst>
      <p:ext uri="{BB962C8B-B14F-4D97-AF65-F5344CB8AC3E}">
        <p14:creationId xmlns:p14="http://schemas.microsoft.com/office/powerpoint/2010/main" val="160484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B126CDE-6081-6C79-DD93-39DC04C5AE5C}"/>
            </a:ext>
          </a:extLst>
        </p:cNvPr>
        <p:cNvGrpSpPr/>
        <p:nvPr/>
      </p:nvGrpSpPr>
      <p:grpSpPr>
        <a:xfrm>
          <a:off x="0" y="0"/>
          <a:ext cx="0" cy="0"/>
          <a:chOff x="0" y="0"/>
          <a:chExt cx="0" cy="0"/>
        </a:xfrm>
      </p:grpSpPr>
      <p:sp>
        <p:nvSpPr>
          <p:cNvPr id="27" name="Rechteck 26">
            <a:extLst>
              <a:ext uri="{FF2B5EF4-FFF2-40B4-BE49-F238E27FC236}">
                <a16:creationId xmlns:a16="http://schemas.microsoft.com/office/drawing/2014/main" id="{FFD1CEBE-5DD3-2B92-8DEA-DB16BBDD493A}"/>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94703875-EF2A-A172-AB99-649FF9BC8A6A}"/>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                                =</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F75119BD-2AD3-79E6-E834-6D3FF8D87BE5}"/>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7073D272-C3D3-6455-766E-8FFA8F8155DD}"/>
              </a:ext>
            </a:extLst>
          </p:cNvPr>
          <p:cNvSpPr/>
          <p:nvPr/>
        </p:nvSpPr>
        <p:spPr>
          <a:xfrm>
            <a:off x="2730934" y="402251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6" name="Rechteck 5">
            <a:extLst>
              <a:ext uri="{FF2B5EF4-FFF2-40B4-BE49-F238E27FC236}">
                <a16:creationId xmlns:a16="http://schemas.microsoft.com/office/drawing/2014/main" id="{A8B0363F-2235-7DF0-E1BF-F815A71577EA}"/>
              </a:ext>
            </a:extLst>
          </p:cNvPr>
          <p:cNvSpPr/>
          <p:nvPr/>
        </p:nvSpPr>
        <p:spPr>
          <a:xfrm>
            <a:off x="3775959" y="401782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D79BED86-0E18-EF20-CD59-A767B6DBB587}"/>
              </a:ext>
            </a:extLst>
          </p:cNvPr>
          <p:cNvSpPr/>
          <p:nvPr/>
        </p:nvSpPr>
        <p:spPr>
          <a:xfrm>
            <a:off x="4855680" y="401312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2" name="Rechteck 11">
            <a:extLst>
              <a:ext uri="{FF2B5EF4-FFF2-40B4-BE49-F238E27FC236}">
                <a16:creationId xmlns:a16="http://schemas.microsoft.com/office/drawing/2014/main" id="{8BD79E4D-373E-E850-22D8-33FEEF6D233F}"/>
              </a:ext>
            </a:extLst>
          </p:cNvPr>
          <p:cNvSpPr/>
          <p:nvPr/>
        </p:nvSpPr>
        <p:spPr>
          <a:xfrm>
            <a:off x="1656030" y="402251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cxnSp>
        <p:nvCxnSpPr>
          <p:cNvPr id="15" name="Gerade Verbindung mit Pfeil 14">
            <a:extLst>
              <a:ext uri="{FF2B5EF4-FFF2-40B4-BE49-F238E27FC236}">
                <a16:creationId xmlns:a16="http://schemas.microsoft.com/office/drawing/2014/main" id="{02D54267-556B-05FB-9DF9-F2D123AC3B91}"/>
              </a:ext>
            </a:extLst>
          </p:cNvPr>
          <p:cNvCxnSpPr>
            <a:cxnSpLocks/>
            <a:endCxn id="12" idx="0"/>
          </p:cNvCxnSpPr>
          <p:nvPr/>
        </p:nvCxnSpPr>
        <p:spPr>
          <a:xfrm flipH="1">
            <a:off x="2129910" y="198884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D0B16C9-1FC1-3952-7E7F-7EFE2E5804E5}"/>
              </a:ext>
            </a:extLst>
          </p:cNvPr>
          <p:cNvCxnSpPr>
            <a:cxnSpLocks/>
            <a:endCxn id="3" idx="0"/>
          </p:cNvCxnSpPr>
          <p:nvPr/>
        </p:nvCxnSpPr>
        <p:spPr>
          <a:xfrm flipH="1">
            <a:off x="3168103" y="1988840"/>
            <a:ext cx="3452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6827B02D-5F68-1DC2-CD70-381FDCB3B364}"/>
              </a:ext>
            </a:extLst>
          </p:cNvPr>
          <p:cNvCxnSpPr>
            <a:cxnSpLocks/>
            <a:endCxn id="6" idx="0"/>
          </p:cNvCxnSpPr>
          <p:nvPr/>
        </p:nvCxnSpPr>
        <p:spPr>
          <a:xfrm>
            <a:off x="3847967" y="1988840"/>
            <a:ext cx="380494" cy="20289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E3C085D6-FCEE-6943-1295-DB4077E57AFC}"/>
              </a:ext>
            </a:extLst>
          </p:cNvPr>
          <p:cNvCxnSpPr>
            <a:cxnSpLocks/>
            <a:endCxn id="9" idx="0"/>
          </p:cNvCxnSpPr>
          <p:nvPr/>
        </p:nvCxnSpPr>
        <p:spPr>
          <a:xfrm>
            <a:off x="4305027" y="198884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5E74AF9-2687-F6CE-0D50-7239DEC77012}"/>
              </a:ext>
            </a:extLst>
          </p:cNvPr>
          <p:cNvSpPr txBox="1"/>
          <p:nvPr/>
        </p:nvSpPr>
        <p:spPr>
          <a:xfrm>
            <a:off x="226833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1" name="Textfeld 20">
            <a:extLst>
              <a:ext uri="{FF2B5EF4-FFF2-40B4-BE49-F238E27FC236}">
                <a16:creationId xmlns:a16="http://schemas.microsoft.com/office/drawing/2014/main" id="{9AAB80EF-33EA-1C15-453D-99FC0772E07A}"/>
              </a:ext>
            </a:extLst>
          </p:cNvPr>
          <p:cNvSpPr txBox="1"/>
          <p:nvPr/>
        </p:nvSpPr>
        <p:spPr>
          <a:xfrm>
            <a:off x="3025327"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2" name="Textfeld 21">
            <a:extLst>
              <a:ext uri="{FF2B5EF4-FFF2-40B4-BE49-F238E27FC236}">
                <a16:creationId xmlns:a16="http://schemas.microsoft.com/office/drawing/2014/main" id="{EE39EB32-3104-6F21-B705-6E4AEFE34A3E}"/>
              </a:ext>
            </a:extLst>
          </p:cNvPr>
          <p:cNvSpPr txBox="1"/>
          <p:nvPr/>
        </p:nvSpPr>
        <p:spPr>
          <a:xfrm>
            <a:off x="370849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1" name="Textfeld 30">
            <a:extLst>
              <a:ext uri="{FF2B5EF4-FFF2-40B4-BE49-F238E27FC236}">
                <a16:creationId xmlns:a16="http://schemas.microsoft.com/office/drawing/2014/main" id="{BE16FBFB-2435-ECEC-2A40-3D880EBC3C73}"/>
              </a:ext>
            </a:extLst>
          </p:cNvPr>
          <p:cNvSpPr txBox="1"/>
          <p:nvPr/>
        </p:nvSpPr>
        <p:spPr>
          <a:xfrm>
            <a:off x="4420849"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4" name="Textfeld 33">
            <a:extLst>
              <a:ext uri="{FF2B5EF4-FFF2-40B4-BE49-F238E27FC236}">
                <a16:creationId xmlns:a16="http://schemas.microsoft.com/office/drawing/2014/main" id="{B6BBA98F-FC27-67CD-4A16-F7ACF2A3DAE9}"/>
              </a:ext>
            </a:extLst>
          </p:cNvPr>
          <p:cNvSpPr txBox="1"/>
          <p:nvPr/>
        </p:nvSpPr>
        <p:spPr>
          <a:xfrm>
            <a:off x="1757492" y="4800463"/>
            <a:ext cx="4180950" cy="830997"/>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The </a:t>
            </a:r>
            <a:r>
              <a:rPr lang="de-CH" dirty="0" err="1">
                <a:solidFill>
                  <a:schemeClr val="bg1"/>
                </a:solidFill>
                <a:latin typeface="Arial" panose="020B0604020202020204" pitchFamily="34" charset="0"/>
                <a:cs typeface="Arial" panose="020B0604020202020204" pitchFamily="34" charset="0"/>
              </a:rPr>
              <a:t>sum</a:t>
            </a:r>
            <a:r>
              <a:rPr lang="de-CH" dirty="0">
                <a:solidFill>
                  <a:schemeClr val="bg1"/>
                </a:solidFill>
                <a:latin typeface="Arial" panose="020B0604020202020204" pitchFamily="34" charset="0"/>
                <a:cs typeface="Arial" panose="020B0604020202020204" pitchFamily="34" charset="0"/>
              </a:rPr>
              <a:t> score </a:t>
            </a:r>
            <a:r>
              <a:rPr lang="de-CH" dirty="0" err="1">
                <a:solidFill>
                  <a:schemeClr val="bg1"/>
                </a:solidFill>
                <a:latin typeface="Arial" panose="020B0604020202020204" pitchFamily="34" charset="0"/>
                <a:cs typeface="Arial" panose="020B0604020202020204" pitchFamily="34" charset="0"/>
              </a:rPr>
              <a:t>is</a:t>
            </a:r>
            <a:r>
              <a:rPr lang="de-CH" dirty="0">
                <a:solidFill>
                  <a:schemeClr val="bg1"/>
                </a:solidFill>
                <a:latin typeface="Arial" panose="020B0604020202020204" pitchFamily="34" charset="0"/>
                <a:cs typeface="Arial" panose="020B0604020202020204" pitchFamily="34" charset="0"/>
              </a:rPr>
              <a:t> a </a:t>
            </a:r>
            <a:r>
              <a:rPr lang="de-CH" i="1" dirty="0" err="1">
                <a:solidFill>
                  <a:schemeClr val="accent1"/>
                </a:solidFill>
                <a:latin typeface="Arial" panose="020B0604020202020204" pitchFamily="34" charset="0"/>
                <a:cs typeface="Arial" panose="020B0604020202020204" pitchFamily="34" charset="0"/>
              </a:rPr>
              <a:t>constrained</a:t>
            </a:r>
            <a:r>
              <a:rPr lang="de-CH" i="1" dirty="0">
                <a:solidFill>
                  <a:schemeClr val="accent1"/>
                </a:solidFill>
                <a:latin typeface="Arial" panose="020B0604020202020204" pitchFamily="34" charset="0"/>
                <a:cs typeface="Arial" panose="020B0604020202020204" pitchFamily="34" charset="0"/>
              </a:rPr>
              <a:t> </a:t>
            </a:r>
            <a:r>
              <a:rPr lang="de-CH" i="1" dirty="0" err="1">
                <a:solidFill>
                  <a:schemeClr val="accent1"/>
                </a:solidFill>
                <a:latin typeface="Arial" panose="020B0604020202020204" pitchFamily="34" charset="0"/>
                <a:cs typeface="Arial" panose="020B0604020202020204" pitchFamily="34" charset="0"/>
              </a:rPr>
              <a:t>version</a:t>
            </a:r>
            <a:r>
              <a:rPr lang="de-CH" i="1" dirty="0">
                <a:solidFill>
                  <a:schemeClr val="accent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of </a:t>
            </a:r>
            <a:r>
              <a:rPr lang="de-CH" dirty="0" err="1">
                <a:solidFill>
                  <a:schemeClr val="bg1"/>
                </a:solidFill>
                <a:latin typeface="Arial" panose="020B0604020202020204" pitchFamily="34" charset="0"/>
                <a:cs typeface="Arial" panose="020B0604020202020204" pitchFamily="34" charset="0"/>
              </a:rPr>
              <a:t>factor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analysis</a:t>
            </a:r>
            <a:endParaRPr lang="de-CH" dirty="0">
              <a:solidFill>
                <a:schemeClr val="bg1"/>
              </a:solidFill>
              <a:latin typeface="Arial" panose="020B0604020202020204" pitchFamily="34" charset="0"/>
              <a:cs typeface="Arial" panose="020B0604020202020204" pitchFamily="34" charset="0"/>
            </a:endParaRPr>
          </a:p>
          <a:p>
            <a:r>
              <a:rPr lang="de-CH" sz="1200" dirty="0">
                <a:solidFill>
                  <a:schemeClr val="bg1"/>
                </a:solidFill>
                <a:latin typeface="Arial" panose="020B0604020202020204" pitchFamily="34" charset="0"/>
                <a:cs typeface="Arial" panose="020B0604020202020204" pitchFamily="34" charset="0"/>
              </a:rPr>
              <a:t>(McNeish &amp; Wolf, 2020)</a:t>
            </a:r>
          </a:p>
        </p:txBody>
      </p:sp>
      <p:sp>
        <p:nvSpPr>
          <p:cNvPr id="35" name="Rechteck 34">
            <a:extLst>
              <a:ext uri="{FF2B5EF4-FFF2-40B4-BE49-F238E27FC236}">
                <a16:creationId xmlns:a16="http://schemas.microsoft.com/office/drawing/2014/main" id="{473FE3D2-2462-C5AA-4DC5-95104886FDCB}"/>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36" name="Rechteck 35">
            <a:extLst>
              <a:ext uri="{FF2B5EF4-FFF2-40B4-BE49-F238E27FC236}">
                <a16:creationId xmlns:a16="http://schemas.microsoft.com/office/drawing/2014/main" id="{CC74F34A-D79C-3663-5FF3-D19589B11A4A}"/>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37" name="Rechteck 36">
            <a:extLst>
              <a:ext uri="{FF2B5EF4-FFF2-40B4-BE49-F238E27FC236}">
                <a16:creationId xmlns:a16="http://schemas.microsoft.com/office/drawing/2014/main" id="{D4C22DF1-3B35-1878-846F-D15F51391485}"/>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38" name="Rechteck 37">
            <a:extLst>
              <a:ext uri="{FF2B5EF4-FFF2-40B4-BE49-F238E27FC236}">
                <a16:creationId xmlns:a16="http://schemas.microsoft.com/office/drawing/2014/main" id="{A95F93C8-DF6B-213D-6746-CCC1D0D4F146}"/>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39" name="Ellipse 38">
            <a:extLst>
              <a:ext uri="{FF2B5EF4-FFF2-40B4-BE49-F238E27FC236}">
                <a16:creationId xmlns:a16="http://schemas.microsoft.com/office/drawing/2014/main" id="{1D8A1C1B-792F-D983-CE56-B1232ED5DA34}"/>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40" name="Gerade Verbindung mit Pfeil 39">
            <a:extLst>
              <a:ext uri="{FF2B5EF4-FFF2-40B4-BE49-F238E27FC236}">
                <a16:creationId xmlns:a16="http://schemas.microsoft.com/office/drawing/2014/main" id="{FB75E4D5-F0C6-51BD-EE5B-615CF6B78378}"/>
              </a:ext>
            </a:extLst>
          </p:cNvPr>
          <p:cNvCxnSpPr>
            <a:cxnSpLocks/>
            <a:stCxn id="39" idx="3"/>
            <a:endCxn id="38"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EA5C0D2E-0727-8926-C9CC-E527C1D18732}"/>
              </a:ext>
            </a:extLst>
          </p:cNvPr>
          <p:cNvCxnSpPr>
            <a:cxnSpLocks/>
            <a:endCxn id="35"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2BE42907-3ED2-8AC5-E2CE-0E600208DE21}"/>
              </a:ext>
            </a:extLst>
          </p:cNvPr>
          <p:cNvCxnSpPr>
            <a:cxnSpLocks/>
            <a:endCxn id="36"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17BF063D-B3B3-936E-E8D7-6931D3C9ED9C}"/>
              </a:ext>
            </a:extLst>
          </p:cNvPr>
          <p:cNvCxnSpPr>
            <a:cxnSpLocks/>
            <a:stCxn id="39" idx="5"/>
            <a:endCxn id="37"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E895CE90-56CC-5000-84DF-C806EA07678C}"/>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45" name="Textfeld 44">
            <a:extLst>
              <a:ext uri="{FF2B5EF4-FFF2-40B4-BE49-F238E27FC236}">
                <a16:creationId xmlns:a16="http://schemas.microsoft.com/office/drawing/2014/main" id="{07425799-7986-EF49-BC9E-B8360AEDF035}"/>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46" name="Textfeld 45">
            <a:extLst>
              <a:ext uri="{FF2B5EF4-FFF2-40B4-BE49-F238E27FC236}">
                <a16:creationId xmlns:a16="http://schemas.microsoft.com/office/drawing/2014/main" id="{24BCFE18-EC96-3015-57CB-FF740A30E2F3}"/>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47" name="Textfeld 46">
            <a:extLst>
              <a:ext uri="{FF2B5EF4-FFF2-40B4-BE49-F238E27FC236}">
                <a16:creationId xmlns:a16="http://schemas.microsoft.com/office/drawing/2014/main" id="{C3E6219B-7A29-89E0-0521-1B3EDB63D7FE}"/>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48" name="Textfeld 47">
            <a:extLst>
              <a:ext uri="{FF2B5EF4-FFF2-40B4-BE49-F238E27FC236}">
                <a16:creationId xmlns:a16="http://schemas.microsoft.com/office/drawing/2014/main" id="{2F28C492-9207-A09E-2C7B-E8CC67327FAE}"/>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9" name="Textfeld 48">
            <a:extLst>
              <a:ext uri="{FF2B5EF4-FFF2-40B4-BE49-F238E27FC236}">
                <a16:creationId xmlns:a16="http://schemas.microsoft.com/office/drawing/2014/main" id="{0A80B904-2358-4F0A-2CCD-111537FA2CFC}"/>
              </a:ext>
            </a:extLst>
          </p:cNvPr>
          <p:cNvSpPr txBox="1"/>
          <p:nvPr/>
        </p:nvSpPr>
        <p:spPr>
          <a:xfrm>
            <a:off x="1757492" y="5748564"/>
            <a:ext cx="7146820"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Alle Items werden </a:t>
            </a:r>
            <a:r>
              <a:rPr lang="de-CH" i="1" dirty="0">
                <a:solidFill>
                  <a:schemeClr val="accent1"/>
                </a:solidFill>
                <a:latin typeface="Arial" panose="020B0604020202020204" pitchFamily="34" charset="0"/>
                <a:cs typeface="Arial" panose="020B0604020202020204" pitchFamily="34" charset="0"/>
              </a:rPr>
              <a:t>gleich gewichtet</a:t>
            </a:r>
          </a:p>
          <a:p>
            <a:endParaRPr lang="de-CH" i="1" dirty="0">
              <a:solidFill>
                <a:schemeClr val="accent1"/>
              </a:solidFill>
              <a:latin typeface="Arial" panose="020B0604020202020204" pitchFamily="34" charset="0"/>
              <a:cs typeface="Arial" panose="020B0604020202020204" pitchFamily="34" charset="0"/>
            </a:endParaRPr>
          </a:p>
          <a:p>
            <a:r>
              <a:rPr lang="de-CH" i="1" dirty="0">
                <a:solidFill>
                  <a:schemeClr val="bg1"/>
                </a:solidFill>
                <a:latin typeface="Arial" panose="020B0604020202020204" pitchFamily="34" charset="0"/>
                <a:cs typeface="Arial" panose="020B0604020202020204" pitchFamily="34" charset="0"/>
              </a:rPr>
              <a:t>Entspricht implizit</a:t>
            </a:r>
            <a:r>
              <a:rPr lang="de-CH" i="1" dirty="0">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der </a:t>
            </a:r>
            <a:r>
              <a:rPr lang="de-CH" i="1" dirty="0">
                <a:solidFill>
                  <a:schemeClr val="accent1"/>
                </a:solidFill>
                <a:latin typeface="Arial" panose="020B0604020202020204" pitchFamily="34" charset="0"/>
                <a:cs typeface="Arial" panose="020B0604020202020204" pitchFamily="34" charset="0"/>
              </a:rPr>
              <a:t>Annahme</a:t>
            </a:r>
            <a:r>
              <a:rPr lang="de-CH" i="1" dirty="0">
                <a:solidFill>
                  <a:schemeClr val="bg1"/>
                </a:solidFill>
                <a:latin typeface="Arial" panose="020B0604020202020204" pitchFamily="34" charset="0"/>
                <a:cs typeface="Arial" panose="020B0604020202020204" pitchFamily="34" charset="0"/>
              </a:rPr>
              <a:t> </a:t>
            </a:r>
            <a:r>
              <a:rPr lang="de-CH" i="1" dirty="0">
                <a:solidFill>
                  <a:schemeClr val="accent1"/>
                </a:solidFill>
                <a:latin typeface="Arial" panose="020B0604020202020204" pitchFamily="34" charset="0"/>
                <a:cs typeface="Arial" panose="020B0604020202020204" pitchFamily="34" charset="0"/>
              </a:rPr>
              <a:t>gleicher (</a:t>
            </a:r>
            <a:r>
              <a:rPr lang="de-CH" i="1" dirty="0" err="1">
                <a:solidFill>
                  <a:schemeClr val="accent1"/>
                </a:solidFill>
                <a:latin typeface="Arial" panose="020B0604020202020204" pitchFamily="34" charset="0"/>
                <a:cs typeface="Arial" panose="020B0604020202020204" pitchFamily="34" charset="0"/>
              </a:rPr>
              <a:t>std.</a:t>
            </a:r>
            <a:r>
              <a:rPr lang="de-CH" i="1" dirty="0">
                <a:solidFill>
                  <a:schemeClr val="accent1"/>
                </a:solidFill>
                <a:latin typeface="Arial" panose="020B0604020202020204" pitchFamily="34" charset="0"/>
                <a:cs typeface="Arial" panose="020B0604020202020204" pitchFamily="34" charset="0"/>
              </a:rPr>
              <a:t>) Faktorladungen</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54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1665633" y="1495874"/>
            <a:ext cx="9271859"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Die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Fähigkeit</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irrelevante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Gedanken und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Handlungen</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zu</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unterdrücken</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um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gegenwärtige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Ziele</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zu</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800" b="0" i="1"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erreichen</a:t>
            </a:r>
            <a:r>
              <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Edelsbrunner, 2023: Ich glaub das alles nicht</a:t>
            </a:r>
          </a:p>
        </p:txBody>
      </p:sp>
      <p:sp>
        <p:nvSpPr>
          <p:cNvPr id="11" name="Textfeld 10"/>
          <p:cNvSpPr txBox="1"/>
          <p:nvPr/>
        </p:nvSpPr>
        <p:spPr>
          <a:xfrm>
            <a:off x="7442791" y="4625133"/>
            <a:ext cx="1828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ROT</a:t>
            </a:r>
          </a:p>
        </p:txBody>
      </p:sp>
      <p:sp>
        <p:nvSpPr>
          <p:cNvPr id="12" name="Textfeld 11"/>
          <p:cNvSpPr txBox="1"/>
          <p:nvPr/>
        </p:nvSpPr>
        <p:spPr>
          <a:xfrm>
            <a:off x="9463258" y="4634746"/>
            <a:ext cx="182880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4400" b="0" i="0" u="none" strike="noStrike" kern="1200" cap="none" spc="0" normalizeH="0" baseline="0" noProof="0">
                <a:ln>
                  <a:noFill/>
                </a:ln>
                <a:solidFill>
                  <a:srgbClr val="00B050"/>
                </a:solidFill>
                <a:effectLst/>
                <a:uLnTx/>
                <a:uFillTx/>
                <a:latin typeface="Arial" panose="020B0604020202020204" pitchFamily="34" charset="0"/>
                <a:ea typeface="+mn-ea"/>
                <a:cs typeface="Arial" panose="020B0604020202020204" pitchFamily="34" charset="0"/>
              </a:rPr>
              <a:t>GELB</a:t>
            </a:r>
            <a:endParaRPr kumimoji="0" lang="en-US" sz="4400" b="0" i="0" u="none" strike="noStrike" kern="1200" cap="none" spc="0" normalizeH="0" baseline="0" noProof="0">
              <a:ln>
                <a:noFill/>
              </a:ln>
              <a:solidFill>
                <a:srgbClr val="00B050"/>
              </a:solidFill>
              <a:effectLst/>
              <a:uLnTx/>
              <a:uFillTx/>
              <a:latin typeface="Arial" panose="020B0604020202020204" pitchFamily="34" charset="0"/>
              <a:ea typeface="+mn-ea"/>
              <a:cs typeface="Arial" panose="020B0604020202020204" pitchFamily="34" charset="0"/>
            </a:endParaRPr>
          </a:p>
        </p:txBody>
      </p:sp>
      <p:sp>
        <p:nvSpPr>
          <p:cNvPr id="15" name="Textfeld 14"/>
          <p:cNvSpPr txBox="1"/>
          <p:nvPr/>
        </p:nvSpPr>
        <p:spPr>
          <a:xfrm>
            <a:off x="8806879" y="4831991"/>
            <a:ext cx="758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vs.</a:t>
            </a:r>
            <a:endPar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7" name="Gerade Verbindung mit Pfeil 6"/>
          <p:cNvCxnSpPr>
            <a:stCxn id="10" idx="1"/>
          </p:cNvCxnSpPr>
          <p:nvPr/>
        </p:nvCxnSpPr>
        <p:spPr>
          <a:xfrm flipH="1">
            <a:off x="5722070" y="5092607"/>
            <a:ext cx="1436261" cy="27099"/>
          </a:xfrm>
          <a:prstGeom prst="straightConnector1">
            <a:avLst/>
          </a:prstGeom>
          <a:ln w="190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284768" y="4588792"/>
            <a:ext cx="58070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Die Sonne dreht sich um die Erde</a:t>
            </a:r>
          </a:p>
        </p:txBody>
      </p:sp>
      <p:sp>
        <p:nvSpPr>
          <p:cNvPr id="17" name="Textfeld 16"/>
          <p:cNvSpPr txBox="1"/>
          <p:nvPr/>
        </p:nvSpPr>
        <p:spPr>
          <a:xfrm>
            <a:off x="2353058" y="4933897"/>
            <a:ext cx="75873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vs.</a:t>
            </a:r>
            <a:endParaRPr kumimoji="0" lang="en-US" sz="2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Textfeld 17"/>
          <p:cNvSpPr txBox="1"/>
          <p:nvPr/>
        </p:nvSpPr>
        <p:spPr>
          <a:xfrm>
            <a:off x="284768" y="5195507"/>
            <a:ext cx="59459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Der Mond dreht sich um die Erde</a:t>
            </a:r>
          </a:p>
        </p:txBody>
      </p:sp>
      <p:sp>
        <p:nvSpPr>
          <p:cNvPr id="19" name="Textfeld 18"/>
          <p:cNvSpPr txBox="1"/>
          <p:nvPr/>
        </p:nvSpPr>
        <p:spPr>
          <a:xfrm>
            <a:off x="7158331" y="4015104"/>
            <a:ext cx="19909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7 6 0 1 7 33</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1" name="Gerader Verbinder 20"/>
          <p:cNvCxnSpPr/>
          <p:nvPr/>
        </p:nvCxnSpPr>
        <p:spPr>
          <a:xfrm flipV="1">
            <a:off x="7158331" y="4125433"/>
            <a:ext cx="284460" cy="3513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Gerader Verbinder 21"/>
          <p:cNvCxnSpPr/>
          <p:nvPr/>
        </p:nvCxnSpPr>
        <p:spPr>
          <a:xfrm flipV="1">
            <a:off x="8229944" y="4034600"/>
            <a:ext cx="284460" cy="35133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p:nvPicPr>
        <p:blipFill>
          <a:blip r:embed="rId3"/>
          <a:stretch>
            <a:fillRect/>
          </a:stretch>
        </p:blipFill>
        <p:spPr>
          <a:xfrm>
            <a:off x="7129548" y="4677108"/>
            <a:ext cx="1278318" cy="1085883"/>
          </a:xfrm>
          <a:prstGeom prst="rect">
            <a:avLst/>
          </a:prstGeom>
        </p:spPr>
      </p:pic>
      <p:sp>
        <p:nvSpPr>
          <p:cNvPr id="24" name="Textfeld 23"/>
          <p:cNvSpPr txBox="1"/>
          <p:nvPr/>
        </p:nvSpPr>
        <p:spPr>
          <a:xfrm>
            <a:off x="8536362" y="4977189"/>
            <a:ext cx="21874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BLUME</a:t>
            </a:r>
          </a:p>
        </p:txBody>
      </p:sp>
      <p:sp>
        <p:nvSpPr>
          <p:cNvPr id="5" name="Slide Number Placeholder 5">
            <a:extLst>
              <a:ext uri="{FF2B5EF4-FFF2-40B4-BE49-F238E27FC236}">
                <a16:creationId xmlns:a16="http://schemas.microsoft.com/office/drawing/2014/main" id="{B46B5424-6537-8118-799A-70E5C8F54807}"/>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4</a:t>
            </a:fld>
            <a:endParaRPr lang="de-CH" dirty="0"/>
          </a:p>
        </p:txBody>
      </p:sp>
    </p:spTree>
    <p:extLst>
      <p:ext uri="{BB962C8B-B14F-4D97-AF65-F5344CB8AC3E}">
        <p14:creationId xmlns:p14="http://schemas.microsoft.com/office/powerpoint/2010/main" val="359037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p:bldP spid="12" grpId="0"/>
      <p:bldP spid="15" grpId="0"/>
      <p:bldP spid="16" grpId="0"/>
      <p:bldP spid="17" grpId="0"/>
      <p:bldP spid="18" grpId="0"/>
      <p:bldP spid="19" grpId="0"/>
      <p:bldP spid="19" grpId="1"/>
      <p:bldP spid="24" grpId="0"/>
      <p:bldP spid="24"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E79EDC1-CEAA-A68C-6FD2-BDE73DDA0457}"/>
            </a:ext>
          </a:extLst>
        </p:cNvPr>
        <p:cNvGrpSpPr/>
        <p:nvPr/>
      </p:nvGrpSpPr>
      <p:grpSpPr>
        <a:xfrm>
          <a:off x="0" y="0"/>
          <a:ext cx="0" cy="0"/>
          <a:chOff x="0" y="0"/>
          <a:chExt cx="0" cy="0"/>
        </a:xfrm>
      </p:grpSpPr>
      <p:sp>
        <p:nvSpPr>
          <p:cNvPr id="27" name="Rechteck 26">
            <a:extLst>
              <a:ext uri="{FF2B5EF4-FFF2-40B4-BE49-F238E27FC236}">
                <a16:creationId xmlns:a16="http://schemas.microsoft.com/office/drawing/2014/main" id="{6DE883FA-3F45-4B90-5DF4-B9F2F0AABAAD}"/>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07C2BEE9-E461-87FF-F988-6EB91C1F38A1}"/>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                                </a:t>
            </a:r>
            <a:endParaRPr lang="de-CH" baseline="-25000" dirty="0">
              <a:solidFill>
                <a:schemeClr val="bg1"/>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1F035A3B-D3D0-6243-6474-BFB1827853CF}"/>
              </a:ext>
            </a:extLst>
          </p:cNvPr>
          <p:cNvSpPr/>
          <p:nvPr/>
        </p:nvSpPr>
        <p:spPr>
          <a:xfrm>
            <a:off x="2730934" y="402251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6" name="Rechteck 5">
            <a:extLst>
              <a:ext uri="{FF2B5EF4-FFF2-40B4-BE49-F238E27FC236}">
                <a16:creationId xmlns:a16="http://schemas.microsoft.com/office/drawing/2014/main" id="{48A2F439-A009-9CC3-C125-37CEB9738104}"/>
              </a:ext>
            </a:extLst>
          </p:cNvPr>
          <p:cNvSpPr/>
          <p:nvPr/>
        </p:nvSpPr>
        <p:spPr>
          <a:xfrm>
            <a:off x="3775959" y="401782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D8057EF4-9FBF-4ED0-1A4C-5025676E6434}"/>
              </a:ext>
            </a:extLst>
          </p:cNvPr>
          <p:cNvSpPr/>
          <p:nvPr/>
        </p:nvSpPr>
        <p:spPr>
          <a:xfrm>
            <a:off x="4855680" y="401312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2" name="Rechteck 11">
            <a:extLst>
              <a:ext uri="{FF2B5EF4-FFF2-40B4-BE49-F238E27FC236}">
                <a16:creationId xmlns:a16="http://schemas.microsoft.com/office/drawing/2014/main" id="{F4B08A47-C168-09EB-B420-D48B3DEF2738}"/>
              </a:ext>
            </a:extLst>
          </p:cNvPr>
          <p:cNvSpPr/>
          <p:nvPr/>
        </p:nvSpPr>
        <p:spPr>
          <a:xfrm>
            <a:off x="1656030" y="402251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cxnSp>
        <p:nvCxnSpPr>
          <p:cNvPr id="15" name="Gerade Verbindung mit Pfeil 14">
            <a:extLst>
              <a:ext uri="{FF2B5EF4-FFF2-40B4-BE49-F238E27FC236}">
                <a16:creationId xmlns:a16="http://schemas.microsoft.com/office/drawing/2014/main" id="{7AA75193-A1CC-B6A1-12C7-9B4AADFE0B63}"/>
              </a:ext>
            </a:extLst>
          </p:cNvPr>
          <p:cNvCxnSpPr>
            <a:cxnSpLocks/>
            <a:endCxn id="12" idx="0"/>
          </p:cNvCxnSpPr>
          <p:nvPr/>
        </p:nvCxnSpPr>
        <p:spPr>
          <a:xfrm flipH="1">
            <a:off x="2129910" y="198884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1577988-0736-796E-F613-C4A0C4A812F1}"/>
              </a:ext>
            </a:extLst>
          </p:cNvPr>
          <p:cNvCxnSpPr>
            <a:cxnSpLocks/>
            <a:endCxn id="3" idx="0"/>
          </p:cNvCxnSpPr>
          <p:nvPr/>
        </p:nvCxnSpPr>
        <p:spPr>
          <a:xfrm flipH="1">
            <a:off x="3168103" y="1988840"/>
            <a:ext cx="3452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F5F66AF3-A93E-B249-091D-F5FCE64E84F0}"/>
              </a:ext>
            </a:extLst>
          </p:cNvPr>
          <p:cNvCxnSpPr>
            <a:cxnSpLocks/>
            <a:endCxn id="6" idx="0"/>
          </p:cNvCxnSpPr>
          <p:nvPr/>
        </p:nvCxnSpPr>
        <p:spPr>
          <a:xfrm>
            <a:off x="3847967" y="1988840"/>
            <a:ext cx="380494" cy="20289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28375AE-371B-FD90-5499-A7364BD2D847}"/>
              </a:ext>
            </a:extLst>
          </p:cNvPr>
          <p:cNvCxnSpPr>
            <a:cxnSpLocks/>
            <a:endCxn id="9" idx="0"/>
          </p:cNvCxnSpPr>
          <p:nvPr/>
        </p:nvCxnSpPr>
        <p:spPr>
          <a:xfrm>
            <a:off x="4305027" y="198884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886DFF1B-48C3-3C6B-87B8-6652BE68AD16}"/>
              </a:ext>
            </a:extLst>
          </p:cNvPr>
          <p:cNvSpPr txBox="1"/>
          <p:nvPr/>
        </p:nvSpPr>
        <p:spPr>
          <a:xfrm>
            <a:off x="226833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1" name="Textfeld 20">
            <a:extLst>
              <a:ext uri="{FF2B5EF4-FFF2-40B4-BE49-F238E27FC236}">
                <a16:creationId xmlns:a16="http://schemas.microsoft.com/office/drawing/2014/main" id="{FDF48F30-8FBB-8FFE-03E4-B5A223029A1E}"/>
              </a:ext>
            </a:extLst>
          </p:cNvPr>
          <p:cNvSpPr txBox="1"/>
          <p:nvPr/>
        </p:nvSpPr>
        <p:spPr>
          <a:xfrm>
            <a:off x="3025327"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2" name="Textfeld 21">
            <a:extLst>
              <a:ext uri="{FF2B5EF4-FFF2-40B4-BE49-F238E27FC236}">
                <a16:creationId xmlns:a16="http://schemas.microsoft.com/office/drawing/2014/main" id="{F26BAF79-A925-7FDF-22A9-4888F16EE520}"/>
              </a:ext>
            </a:extLst>
          </p:cNvPr>
          <p:cNvSpPr txBox="1"/>
          <p:nvPr/>
        </p:nvSpPr>
        <p:spPr>
          <a:xfrm>
            <a:off x="370849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1" name="Textfeld 30">
            <a:extLst>
              <a:ext uri="{FF2B5EF4-FFF2-40B4-BE49-F238E27FC236}">
                <a16:creationId xmlns:a16="http://schemas.microsoft.com/office/drawing/2014/main" id="{EFE987B0-5D45-FF9F-7748-E68E1A304295}"/>
              </a:ext>
            </a:extLst>
          </p:cNvPr>
          <p:cNvSpPr txBox="1"/>
          <p:nvPr/>
        </p:nvSpPr>
        <p:spPr>
          <a:xfrm>
            <a:off x="4420849"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4" name="Textfeld 33">
            <a:extLst>
              <a:ext uri="{FF2B5EF4-FFF2-40B4-BE49-F238E27FC236}">
                <a16:creationId xmlns:a16="http://schemas.microsoft.com/office/drawing/2014/main" id="{9F71B08C-7B9E-3308-3FCD-4BD50E3F33AE}"/>
              </a:ext>
            </a:extLst>
          </p:cNvPr>
          <p:cNvSpPr txBox="1"/>
          <p:nvPr/>
        </p:nvSpPr>
        <p:spPr>
          <a:xfrm>
            <a:off x="1757492" y="4800463"/>
            <a:ext cx="4180950" cy="830997"/>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The </a:t>
            </a:r>
            <a:r>
              <a:rPr lang="de-CH" dirty="0" err="1">
                <a:solidFill>
                  <a:schemeClr val="bg1"/>
                </a:solidFill>
                <a:latin typeface="Arial" panose="020B0604020202020204" pitchFamily="34" charset="0"/>
                <a:cs typeface="Arial" panose="020B0604020202020204" pitchFamily="34" charset="0"/>
              </a:rPr>
              <a:t>sum</a:t>
            </a:r>
            <a:r>
              <a:rPr lang="de-CH" dirty="0">
                <a:solidFill>
                  <a:schemeClr val="bg1"/>
                </a:solidFill>
                <a:latin typeface="Arial" panose="020B0604020202020204" pitchFamily="34" charset="0"/>
                <a:cs typeface="Arial" panose="020B0604020202020204" pitchFamily="34" charset="0"/>
              </a:rPr>
              <a:t> score </a:t>
            </a:r>
            <a:r>
              <a:rPr lang="de-CH" dirty="0" err="1">
                <a:solidFill>
                  <a:schemeClr val="bg1"/>
                </a:solidFill>
                <a:latin typeface="Arial" panose="020B0604020202020204" pitchFamily="34" charset="0"/>
                <a:cs typeface="Arial" panose="020B0604020202020204" pitchFamily="34" charset="0"/>
              </a:rPr>
              <a:t>is</a:t>
            </a:r>
            <a:r>
              <a:rPr lang="de-CH" dirty="0">
                <a:solidFill>
                  <a:schemeClr val="bg1"/>
                </a:solidFill>
                <a:latin typeface="Arial" panose="020B0604020202020204" pitchFamily="34" charset="0"/>
                <a:cs typeface="Arial" panose="020B0604020202020204" pitchFamily="34" charset="0"/>
              </a:rPr>
              <a:t> a </a:t>
            </a:r>
            <a:r>
              <a:rPr lang="de-CH" i="1" dirty="0" err="1">
                <a:solidFill>
                  <a:schemeClr val="accent1"/>
                </a:solidFill>
                <a:latin typeface="Arial" panose="020B0604020202020204" pitchFamily="34" charset="0"/>
                <a:cs typeface="Arial" panose="020B0604020202020204" pitchFamily="34" charset="0"/>
              </a:rPr>
              <a:t>constrained</a:t>
            </a:r>
            <a:r>
              <a:rPr lang="de-CH" i="1" dirty="0">
                <a:solidFill>
                  <a:schemeClr val="accent1"/>
                </a:solidFill>
                <a:latin typeface="Arial" panose="020B0604020202020204" pitchFamily="34" charset="0"/>
                <a:cs typeface="Arial" panose="020B0604020202020204" pitchFamily="34" charset="0"/>
              </a:rPr>
              <a:t> </a:t>
            </a:r>
            <a:r>
              <a:rPr lang="de-CH" i="1" dirty="0" err="1">
                <a:solidFill>
                  <a:schemeClr val="accent1"/>
                </a:solidFill>
                <a:latin typeface="Arial" panose="020B0604020202020204" pitchFamily="34" charset="0"/>
                <a:cs typeface="Arial" panose="020B0604020202020204" pitchFamily="34" charset="0"/>
              </a:rPr>
              <a:t>version</a:t>
            </a:r>
            <a:r>
              <a:rPr lang="de-CH" i="1" dirty="0">
                <a:solidFill>
                  <a:schemeClr val="accent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of </a:t>
            </a:r>
            <a:r>
              <a:rPr lang="de-CH" dirty="0" err="1">
                <a:solidFill>
                  <a:schemeClr val="bg1"/>
                </a:solidFill>
                <a:latin typeface="Arial" panose="020B0604020202020204" pitchFamily="34" charset="0"/>
                <a:cs typeface="Arial" panose="020B0604020202020204" pitchFamily="34" charset="0"/>
              </a:rPr>
              <a:t>factor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analysis</a:t>
            </a:r>
            <a:endParaRPr lang="de-CH" dirty="0">
              <a:solidFill>
                <a:schemeClr val="bg1"/>
              </a:solidFill>
              <a:latin typeface="Arial" panose="020B0604020202020204" pitchFamily="34" charset="0"/>
              <a:cs typeface="Arial" panose="020B0604020202020204" pitchFamily="34" charset="0"/>
            </a:endParaRPr>
          </a:p>
          <a:p>
            <a:r>
              <a:rPr lang="de-CH" sz="1200" dirty="0">
                <a:solidFill>
                  <a:schemeClr val="bg1"/>
                </a:solidFill>
                <a:latin typeface="Arial" panose="020B0604020202020204" pitchFamily="34" charset="0"/>
                <a:cs typeface="Arial" panose="020B0604020202020204" pitchFamily="34" charset="0"/>
              </a:rPr>
              <a:t>(McNeish &amp; Wolf, 2020)</a:t>
            </a:r>
          </a:p>
        </p:txBody>
      </p:sp>
      <p:sp>
        <p:nvSpPr>
          <p:cNvPr id="49" name="Textfeld 48">
            <a:extLst>
              <a:ext uri="{FF2B5EF4-FFF2-40B4-BE49-F238E27FC236}">
                <a16:creationId xmlns:a16="http://schemas.microsoft.com/office/drawing/2014/main" id="{85430906-2852-9907-B6B9-CD05C4FF4462}"/>
              </a:ext>
            </a:extLst>
          </p:cNvPr>
          <p:cNvSpPr txBox="1"/>
          <p:nvPr/>
        </p:nvSpPr>
        <p:spPr>
          <a:xfrm>
            <a:off x="1757492" y="5748564"/>
            <a:ext cx="7146820"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Alle Items werden </a:t>
            </a:r>
            <a:r>
              <a:rPr lang="de-CH" i="1" dirty="0">
                <a:solidFill>
                  <a:schemeClr val="accent1"/>
                </a:solidFill>
                <a:latin typeface="Arial" panose="020B0604020202020204" pitchFamily="34" charset="0"/>
                <a:cs typeface="Arial" panose="020B0604020202020204" pitchFamily="34" charset="0"/>
              </a:rPr>
              <a:t>gleich gewichtet</a:t>
            </a:r>
          </a:p>
          <a:p>
            <a:endParaRPr lang="de-CH" i="1" dirty="0">
              <a:solidFill>
                <a:schemeClr val="accent1"/>
              </a:solidFill>
              <a:latin typeface="Arial" panose="020B0604020202020204" pitchFamily="34" charset="0"/>
              <a:cs typeface="Arial" panose="020B0604020202020204" pitchFamily="34" charset="0"/>
            </a:endParaRPr>
          </a:p>
          <a:p>
            <a:r>
              <a:rPr lang="de-CH" i="1" dirty="0">
                <a:solidFill>
                  <a:schemeClr val="bg1"/>
                </a:solidFill>
                <a:latin typeface="Arial" panose="020B0604020202020204" pitchFamily="34" charset="0"/>
                <a:cs typeface="Arial" panose="020B0604020202020204" pitchFamily="34" charset="0"/>
              </a:rPr>
              <a:t>Entspricht implizit</a:t>
            </a:r>
            <a:r>
              <a:rPr lang="de-CH" i="1" dirty="0">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der </a:t>
            </a:r>
            <a:r>
              <a:rPr lang="de-CH" i="1" dirty="0">
                <a:solidFill>
                  <a:schemeClr val="accent1"/>
                </a:solidFill>
                <a:latin typeface="Arial" panose="020B0604020202020204" pitchFamily="34" charset="0"/>
                <a:cs typeface="Arial" panose="020B0604020202020204" pitchFamily="34" charset="0"/>
              </a:rPr>
              <a:t>Annahme</a:t>
            </a:r>
            <a:r>
              <a:rPr lang="de-CH" i="1" dirty="0">
                <a:solidFill>
                  <a:schemeClr val="bg1"/>
                </a:solidFill>
                <a:latin typeface="Arial" panose="020B0604020202020204" pitchFamily="34" charset="0"/>
                <a:cs typeface="Arial" panose="020B0604020202020204" pitchFamily="34" charset="0"/>
              </a:rPr>
              <a:t> </a:t>
            </a:r>
            <a:r>
              <a:rPr lang="de-CH" i="1" dirty="0">
                <a:solidFill>
                  <a:schemeClr val="accent1"/>
                </a:solidFill>
                <a:latin typeface="Arial" panose="020B0604020202020204" pitchFamily="34" charset="0"/>
                <a:cs typeface="Arial" panose="020B0604020202020204" pitchFamily="34" charset="0"/>
              </a:rPr>
              <a:t>gleicher (</a:t>
            </a:r>
            <a:r>
              <a:rPr lang="de-CH" i="1" dirty="0" err="1">
                <a:solidFill>
                  <a:schemeClr val="accent1"/>
                </a:solidFill>
                <a:latin typeface="Arial" panose="020B0604020202020204" pitchFamily="34" charset="0"/>
                <a:cs typeface="Arial" panose="020B0604020202020204" pitchFamily="34" charset="0"/>
              </a:rPr>
              <a:t>std.</a:t>
            </a:r>
            <a:r>
              <a:rPr lang="de-CH" i="1" dirty="0">
                <a:solidFill>
                  <a:schemeClr val="accent1"/>
                </a:solidFill>
                <a:latin typeface="Arial" panose="020B0604020202020204" pitchFamily="34" charset="0"/>
                <a:cs typeface="Arial" panose="020B0604020202020204" pitchFamily="34" charset="0"/>
              </a:rPr>
              <a:t>) Faktorladungen</a:t>
            </a:r>
            <a:endParaRPr lang="de-CH" dirty="0">
              <a:solidFill>
                <a:schemeClr val="bg1"/>
              </a:solidFill>
              <a:latin typeface="Arial" panose="020B0604020202020204" pitchFamily="34" charset="0"/>
              <a:cs typeface="Arial" panose="020B0604020202020204" pitchFamily="34" charset="0"/>
            </a:endParaRPr>
          </a:p>
        </p:txBody>
      </p:sp>
      <p:sp>
        <p:nvSpPr>
          <p:cNvPr id="2" name="Textfeld 1">
            <a:extLst>
              <a:ext uri="{FF2B5EF4-FFF2-40B4-BE49-F238E27FC236}">
                <a16:creationId xmlns:a16="http://schemas.microsoft.com/office/drawing/2014/main" id="{080D823E-9D38-BA24-790A-E445D975BA0D}"/>
              </a:ext>
            </a:extLst>
          </p:cNvPr>
          <p:cNvSpPr txBox="1"/>
          <p:nvPr/>
        </p:nvSpPr>
        <p:spPr>
          <a:xfrm>
            <a:off x="4943872" y="1333902"/>
            <a:ext cx="612068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Summe = 1*Item 1 + 1*Item 2 + 1*Item 3 + 1*Item 4</a:t>
            </a:r>
            <a:endParaRPr lang="de-CH" baseline="-25000" dirty="0">
              <a:solidFill>
                <a:schemeClr val="bg1"/>
              </a:solidFill>
              <a:latin typeface="Arial" panose="020B0604020202020204" pitchFamily="34" charset="0"/>
              <a:cs typeface="Arial" panose="020B0604020202020204" pitchFamily="34" charset="0"/>
            </a:endParaRPr>
          </a:p>
        </p:txBody>
      </p:sp>
      <p:sp>
        <p:nvSpPr>
          <p:cNvPr id="4" name="Textfeld 3">
            <a:extLst>
              <a:ext uri="{FF2B5EF4-FFF2-40B4-BE49-F238E27FC236}">
                <a16:creationId xmlns:a16="http://schemas.microsoft.com/office/drawing/2014/main" id="{B6815284-232E-98E5-1C60-1F221229C62E}"/>
              </a:ext>
            </a:extLst>
          </p:cNvPr>
          <p:cNvSpPr txBox="1"/>
          <p:nvPr/>
        </p:nvSpPr>
        <p:spPr>
          <a:xfrm>
            <a:off x="4855680" y="1729711"/>
            <a:ext cx="6424897" cy="646331"/>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Mittelwert = (1*Item 1 + 1*Item 2 + 1*Item 3 + 1*Item 4)</a:t>
            </a:r>
          </a:p>
          <a:p>
            <a:r>
              <a:rPr lang="de-CH" dirty="0">
                <a:solidFill>
                  <a:schemeClr val="bg1"/>
                </a:solidFill>
                <a:latin typeface="Arial" panose="020B0604020202020204" pitchFamily="34" charset="0"/>
                <a:cs typeface="Arial" panose="020B0604020202020204" pitchFamily="34" charset="0"/>
              </a:rPr>
              <a:t>/ Anzahl Items</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91D630A0-7A1E-15DD-15F9-0DD21D2E2765}"/>
              </a:ext>
            </a:extLst>
          </p:cNvPr>
          <p:cNvSpPr txBox="1"/>
          <p:nvPr/>
        </p:nvSpPr>
        <p:spPr>
          <a:xfrm>
            <a:off x="5867337" y="2675243"/>
            <a:ext cx="4878236" cy="3139321"/>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gleicher Faktorladungen</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1. Diese Annahme ist überprüfbar mittels Faktorenanalyse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2. Empirisch hält die Annahme (fast) nie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3. Schlussfolgerung:</a:t>
            </a:r>
          </a:p>
          <a:p>
            <a:r>
              <a:rPr lang="de-CH" i="1" dirty="0">
                <a:solidFill>
                  <a:schemeClr val="bg1"/>
                </a:solidFill>
                <a:latin typeface="Arial" panose="020B0604020202020204" pitchFamily="34" charset="0"/>
                <a:cs typeface="Arial" panose="020B0604020202020204" pitchFamily="34" charset="0"/>
              </a:rPr>
              <a:t>Anstatt </a:t>
            </a:r>
            <a:r>
              <a:rPr lang="de-CH" i="1" dirty="0" err="1">
                <a:solidFill>
                  <a:schemeClr val="bg1"/>
                </a:solidFill>
                <a:latin typeface="Arial" panose="020B0604020202020204" pitchFamily="34" charset="0"/>
                <a:cs typeface="Arial" panose="020B0604020202020204" pitchFamily="34" charset="0"/>
              </a:rPr>
              <a:t>Summenscores</a:t>
            </a:r>
            <a:r>
              <a:rPr lang="de-CH" i="1" dirty="0">
                <a:solidFill>
                  <a:schemeClr val="bg1"/>
                </a:solidFill>
                <a:latin typeface="Arial" panose="020B0604020202020204" pitchFamily="34" charset="0"/>
                <a:cs typeface="Arial" panose="020B0604020202020204" pitchFamily="34" charset="0"/>
              </a:rPr>
              <a:t>/Mittelwerten sollten</a:t>
            </a:r>
          </a:p>
          <a:p>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 oder SEM verwendet werden</a:t>
            </a:r>
          </a:p>
        </p:txBody>
      </p:sp>
      <p:sp>
        <p:nvSpPr>
          <p:cNvPr id="5" name="Textfeld 4">
            <a:extLst>
              <a:ext uri="{FF2B5EF4-FFF2-40B4-BE49-F238E27FC236}">
                <a16:creationId xmlns:a16="http://schemas.microsoft.com/office/drawing/2014/main" id="{07345120-E63C-FDFB-CC36-460E58E6B35F}"/>
              </a:ext>
            </a:extLst>
          </p:cNvPr>
          <p:cNvSpPr txBox="1"/>
          <p:nvPr/>
        </p:nvSpPr>
        <p:spPr>
          <a:xfrm>
            <a:off x="5867337" y="5689230"/>
            <a:ext cx="2664296"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(IRT/Personenschätzer)</a:t>
            </a:r>
          </a:p>
        </p:txBody>
      </p:sp>
    </p:spTree>
    <p:extLst>
      <p:ext uri="{BB962C8B-B14F-4D97-AF65-F5344CB8AC3E}">
        <p14:creationId xmlns:p14="http://schemas.microsoft.com/office/powerpoint/2010/main" val="12514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6127B1-E30C-8CAA-51C9-3F85DFD2D2B8}"/>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B8F1C5C5-19A9-0551-3E09-19D4FC4E0F21}"/>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Was denkt ihr?</a:t>
            </a:r>
            <a:endParaRPr lang="de-CH" baseline="-25000" dirty="0">
              <a:solidFill>
                <a:schemeClr val="bg1"/>
              </a:solidFill>
              <a:latin typeface="Arial" panose="020B0604020202020204" pitchFamily="34" charset="0"/>
              <a:cs typeface="Arial" panose="020B0604020202020204" pitchFamily="34" charset="0"/>
            </a:endParaRPr>
          </a:p>
        </p:txBody>
      </p:sp>
      <p:sp>
        <p:nvSpPr>
          <p:cNvPr id="2" name="Textfeld 1">
            <a:extLst>
              <a:ext uri="{FF2B5EF4-FFF2-40B4-BE49-F238E27FC236}">
                <a16:creationId xmlns:a16="http://schemas.microsoft.com/office/drawing/2014/main" id="{08C181BD-6E78-3EC1-F124-624CE9DA7025}"/>
              </a:ext>
            </a:extLst>
          </p:cNvPr>
          <p:cNvSpPr txBox="1"/>
          <p:nvPr/>
        </p:nvSpPr>
        <p:spPr>
          <a:xfrm>
            <a:off x="5007787" y="133854"/>
            <a:ext cx="6120680" cy="1200329"/>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Sollten wir anstatt </a:t>
            </a:r>
            <a:r>
              <a:rPr lang="de-CH" dirty="0" err="1">
                <a:solidFill>
                  <a:schemeClr val="bg1"/>
                </a:solidFill>
                <a:latin typeface="Arial" panose="020B0604020202020204" pitchFamily="34" charset="0"/>
                <a:cs typeface="Arial" panose="020B0604020202020204" pitchFamily="34" charset="0"/>
              </a:rPr>
              <a:t>Summenscores</a:t>
            </a:r>
            <a:r>
              <a:rPr lang="de-CH" dirty="0">
                <a:solidFill>
                  <a:schemeClr val="bg1"/>
                </a:solidFill>
                <a:latin typeface="Arial" panose="020B0604020202020204" pitchFamily="34" charset="0"/>
                <a:cs typeface="Arial" panose="020B0604020202020204" pitchFamily="34" charset="0"/>
              </a:rPr>
              <a:t>/Mittelwerte lieber generell </a:t>
            </a:r>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a:t>
            </a:r>
            <a:r>
              <a:rPr lang="de-CH" dirty="0" err="1">
                <a:solidFill>
                  <a:schemeClr val="bg1"/>
                </a:solidFill>
                <a:latin typeface="Arial" panose="020B0604020202020204" pitchFamily="34" charset="0"/>
                <a:cs typeface="Arial" panose="020B0604020202020204" pitchFamily="34" charset="0"/>
              </a:rPr>
              <a:t>Struckturgleichungsmodellierung</a:t>
            </a:r>
            <a:r>
              <a:rPr lang="de-CH" dirty="0">
                <a:solidFill>
                  <a:schemeClr val="bg1"/>
                </a:solidFill>
                <a:latin typeface="Arial" panose="020B0604020202020204" pitchFamily="34" charset="0"/>
                <a:cs typeface="Arial" panose="020B0604020202020204" pitchFamily="34" charset="0"/>
              </a:rPr>
              <a:t>/Item Response Theorie-Schätzer verwenden?</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E735C5FA-3DC8-2D66-7C29-67AA084D5383}"/>
              </a:ext>
            </a:extLst>
          </p:cNvPr>
          <p:cNvSpPr txBox="1"/>
          <p:nvPr/>
        </p:nvSpPr>
        <p:spPr>
          <a:xfrm>
            <a:off x="5867337" y="2675243"/>
            <a:ext cx="4878236" cy="3139321"/>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gleicher Faktorladungen</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1. Diese Annahme ist überprüfbar mittels Faktorenanalyse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2. Empirisch hält die Annahme (fast) nie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3. Schlussfolgerung:</a:t>
            </a:r>
          </a:p>
          <a:p>
            <a:r>
              <a:rPr lang="de-CH" i="1" dirty="0">
                <a:solidFill>
                  <a:schemeClr val="bg1"/>
                </a:solidFill>
                <a:latin typeface="Arial" panose="020B0604020202020204" pitchFamily="34" charset="0"/>
                <a:cs typeface="Arial" panose="020B0604020202020204" pitchFamily="34" charset="0"/>
              </a:rPr>
              <a:t>Anstatt </a:t>
            </a:r>
            <a:r>
              <a:rPr lang="de-CH" i="1" dirty="0" err="1">
                <a:solidFill>
                  <a:schemeClr val="bg1"/>
                </a:solidFill>
                <a:latin typeface="Arial" panose="020B0604020202020204" pitchFamily="34" charset="0"/>
                <a:cs typeface="Arial" panose="020B0604020202020204" pitchFamily="34" charset="0"/>
              </a:rPr>
              <a:t>Summenscores</a:t>
            </a:r>
            <a:r>
              <a:rPr lang="de-CH" i="1" dirty="0">
                <a:solidFill>
                  <a:schemeClr val="bg1"/>
                </a:solidFill>
                <a:latin typeface="Arial" panose="020B0604020202020204" pitchFamily="34" charset="0"/>
                <a:cs typeface="Arial" panose="020B0604020202020204" pitchFamily="34" charset="0"/>
              </a:rPr>
              <a:t>/Mittelwerten sollten</a:t>
            </a:r>
          </a:p>
          <a:p>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 oder SEM verwendet werden</a:t>
            </a:r>
          </a:p>
        </p:txBody>
      </p:sp>
      <p:sp>
        <p:nvSpPr>
          <p:cNvPr id="4" name="Textfeld 3">
            <a:extLst>
              <a:ext uri="{FF2B5EF4-FFF2-40B4-BE49-F238E27FC236}">
                <a16:creationId xmlns:a16="http://schemas.microsoft.com/office/drawing/2014/main" id="{B1173E73-3264-E1C8-27C9-54241611F761}"/>
              </a:ext>
            </a:extLst>
          </p:cNvPr>
          <p:cNvSpPr txBox="1"/>
          <p:nvPr/>
        </p:nvSpPr>
        <p:spPr>
          <a:xfrm>
            <a:off x="2279577" y="5013177"/>
            <a:ext cx="3060471" cy="461665"/>
          </a:xfrm>
          <a:prstGeom prst="rect">
            <a:avLst/>
          </a:prstGeom>
          <a:noFill/>
        </p:spPr>
        <p:txBody>
          <a:bodyPr wrap="square">
            <a:spAutoFit/>
          </a:bodyPr>
          <a:lstStyle/>
          <a:p>
            <a:r>
              <a:rPr lang="de-CH" sz="2400" dirty="0">
                <a:solidFill>
                  <a:schemeClr val="bg1"/>
                </a:solidFill>
                <a:latin typeface="72"/>
                <a:hlinkClick r:id="rId3"/>
              </a:rPr>
              <a:t>bit.ly/</a:t>
            </a:r>
            <a:r>
              <a:rPr lang="de-CH" sz="2400" dirty="0" err="1">
                <a:solidFill>
                  <a:schemeClr val="bg1"/>
                </a:solidFill>
                <a:latin typeface="72"/>
                <a:hlinkClick r:id="rId3"/>
              </a:rPr>
              <a:t>Faktorscores</a:t>
            </a:r>
            <a:endParaRPr lang="de-CH" sz="2400" dirty="0">
              <a:solidFill>
                <a:schemeClr val="bg1"/>
              </a:solidFill>
            </a:endParaRPr>
          </a:p>
        </p:txBody>
      </p:sp>
      <p:pic>
        <p:nvPicPr>
          <p:cNvPr id="6" name="Grafik 5">
            <a:extLst>
              <a:ext uri="{FF2B5EF4-FFF2-40B4-BE49-F238E27FC236}">
                <a16:creationId xmlns:a16="http://schemas.microsoft.com/office/drawing/2014/main" id="{EE6E2A10-F4FB-2A60-5939-94CA44C5608E}"/>
              </a:ext>
            </a:extLst>
          </p:cNvPr>
          <p:cNvPicPr>
            <a:picLocks noChangeAspect="1"/>
          </p:cNvPicPr>
          <p:nvPr/>
        </p:nvPicPr>
        <p:blipFill>
          <a:blip r:embed="rId4"/>
          <a:stretch>
            <a:fillRect/>
          </a:stretch>
        </p:blipFill>
        <p:spPr>
          <a:xfrm>
            <a:off x="2453529" y="2897088"/>
            <a:ext cx="2116088" cy="2116088"/>
          </a:xfrm>
          <a:prstGeom prst="rect">
            <a:avLst/>
          </a:prstGeom>
        </p:spPr>
      </p:pic>
    </p:spTree>
    <p:extLst>
      <p:ext uri="{BB962C8B-B14F-4D97-AF65-F5344CB8AC3E}">
        <p14:creationId xmlns:p14="http://schemas.microsoft.com/office/powerpoint/2010/main" val="160731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FBB868D-FE1E-3C49-6AEC-416B8F75E76F}"/>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01A0505F-D80E-928E-B743-0376C0F46047}"/>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6F03D003-8D1C-E11C-026B-7F65AB98228E}"/>
              </a:ext>
            </a:extLst>
          </p:cNvPr>
          <p:cNvSpPr txBox="1"/>
          <p:nvPr/>
        </p:nvSpPr>
        <p:spPr>
          <a:xfrm>
            <a:off x="5867337" y="2675243"/>
            <a:ext cx="4878236" cy="3139321"/>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gleicher Faktorladungen</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1. Diese Annahme ist überprüfbar mittels Faktorenanalyse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2. Empirisch hält die Annahme (fast) nie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3. Schlussfolgerung:</a:t>
            </a:r>
          </a:p>
          <a:p>
            <a:r>
              <a:rPr lang="de-CH" i="1" dirty="0">
                <a:solidFill>
                  <a:schemeClr val="bg1"/>
                </a:solidFill>
                <a:latin typeface="Arial" panose="020B0604020202020204" pitchFamily="34" charset="0"/>
                <a:cs typeface="Arial" panose="020B0604020202020204" pitchFamily="34" charset="0"/>
              </a:rPr>
              <a:t>Anstatt </a:t>
            </a:r>
            <a:r>
              <a:rPr lang="de-CH" i="1" dirty="0" err="1">
                <a:solidFill>
                  <a:schemeClr val="bg1"/>
                </a:solidFill>
                <a:latin typeface="Arial" panose="020B0604020202020204" pitchFamily="34" charset="0"/>
                <a:cs typeface="Arial" panose="020B0604020202020204" pitchFamily="34" charset="0"/>
              </a:rPr>
              <a:t>Summenscores</a:t>
            </a:r>
            <a:r>
              <a:rPr lang="de-CH" i="1" dirty="0">
                <a:solidFill>
                  <a:schemeClr val="bg1"/>
                </a:solidFill>
                <a:latin typeface="Arial" panose="020B0604020202020204" pitchFamily="34" charset="0"/>
                <a:cs typeface="Arial" panose="020B0604020202020204" pitchFamily="34" charset="0"/>
              </a:rPr>
              <a:t>/Mittelwerten sollten</a:t>
            </a:r>
          </a:p>
          <a:p>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 oder SEM verwendet werden</a:t>
            </a:r>
          </a:p>
        </p:txBody>
      </p:sp>
      <p:cxnSp>
        <p:nvCxnSpPr>
          <p:cNvPr id="3" name="Gerade Verbindung mit Pfeil 2">
            <a:extLst>
              <a:ext uri="{FF2B5EF4-FFF2-40B4-BE49-F238E27FC236}">
                <a16:creationId xmlns:a16="http://schemas.microsoft.com/office/drawing/2014/main" id="{6A7D030F-8AF2-2B67-66F6-D18ED61221A4}"/>
              </a:ext>
            </a:extLst>
          </p:cNvPr>
          <p:cNvCxnSpPr>
            <a:cxnSpLocks/>
          </p:cNvCxnSpPr>
          <p:nvPr/>
        </p:nvCxnSpPr>
        <p:spPr>
          <a:xfrm>
            <a:off x="4367809" y="2564904"/>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F97797AE-05A0-0DC8-1DAC-8E4689D67A81}"/>
              </a:ext>
            </a:extLst>
          </p:cNvPr>
          <p:cNvSpPr txBox="1"/>
          <p:nvPr/>
        </p:nvSpPr>
        <p:spPr>
          <a:xfrm>
            <a:off x="3323692" y="2303584"/>
            <a:ext cx="1368152"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Bullshit!</a:t>
            </a:r>
          </a:p>
        </p:txBody>
      </p:sp>
      <p:cxnSp>
        <p:nvCxnSpPr>
          <p:cNvPr id="6" name="Gerade Verbindung mit Pfeil 5">
            <a:extLst>
              <a:ext uri="{FF2B5EF4-FFF2-40B4-BE49-F238E27FC236}">
                <a16:creationId xmlns:a16="http://schemas.microsoft.com/office/drawing/2014/main" id="{8F2ECA3D-61F4-D998-CFB8-4972C3D55FAD}"/>
              </a:ext>
            </a:extLst>
          </p:cNvPr>
          <p:cNvCxnSpPr>
            <a:cxnSpLocks/>
          </p:cNvCxnSpPr>
          <p:nvPr/>
        </p:nvCxnSpPr>
        <p:spPr>
          <a:xfrm>
            <a:off x="4367809" y="4785448"/>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4A48DEC2-5F23-2DB7-A4CB-B04C9605FE22}"/>
              </a:ext>
            </a:extLst>
          </p:cNvPr>
          <p:cNvSpPr txBox="1"/>
          <p:nvPr/>
        </p:nvSpPr>
        <p:spPr>
          <a:xfrm>
            <a:off x="3323692" y="4524128"/>
            <a:ext cx="1368152"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Bullshit!</a:t>
            </a:r>
          </a:p>
        </p:txBody>
      </p:sp>
      <p:cxnSp>
        <p:nvCxnSpPr>
          <p:cNvPr id="2" name="Gerade Verbindung mit Pfeil 1">
            <a:extLst>
              <a:ext uri="{FF2B5EF4-FFF2-40B4-BE49-F238E27FC236}">
                <a16:creationId xmlns:a16="http://schemas.microsoft.com/office/drawing/2014/main" id="{2A513788-8AA5-AA9A-362F-693502081A31}"/>
              </a:ext>
            </a:extLst>
          </p:cNvPr>
          <p:cNvCxnSpPr>
            <a:cxnSpLocks/>
          </p:cNvCxnSpPr>
          <p:nvPr/>
        </p:nvCxnSpPr>
        <p:spPr>
          <a:xfrm>
            <a:off x="4367809" y="3446114"/>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4E7DACB2-FD5E-0BE9-3FE1-68FE3F50BA18}"/>
              </a:ext>
            </a:extLst>
          </p:cNvPr>
          <p:cNvSpPr txBox="1"/>
          <p:nvPr/>
        </p:nvSpPr>
        <p:spPr>
          <a:xfrm>
            <a:off x="3323692" y="3184794"/>
            <a:ext cx="1368152" cy="369332"/>
          </a:xfrm>
          <a:prstGeom prst="rect">
            <a:avLst/>
          </a:prstGeom>
          <a:noFill/>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Klaro</a:t>
            </a:r>
            <a:r>
              <a:rPr lang="de-CH" dirty="0">
                <a:solidFill>
                  <a:schemeClr val="bg1"/>
                </a:solidFill>
                <a:latin typeface="Arial" panose="020B0604020202020204" pitchFamily="34" charset="0"/>
                <a:cs typeface="Arial" panose="020B0604020202020204" pitchFamily="34" charset="0"/>
              </a:rPr>
              <a:t>!</a:t>
            </a:r>
          </a:p>
        </p:txBody>
      </p:sp>
      <p:cxnSp>
        <p:nvCxnSpPr>
          <p:cNvPr id="9" name="Gerade Verbindung mit Pfeil 8">
            <a:extLst>
              <a:ext uri="{FF2B5EF4-FFF2-40B4-BE49-F238E27FC236}">
                <a16:creationId xmlns:a16="http://schemas.microsoft.com/office/drawing/2014/main" id="{FAE55DC2-5A2F-56B3-5049-891D85A45DE9}"/>
              </a:ext>
            </a:extLst>
          </p:cNvPr>
          <p:cNvCxnSpPr>
            <a:cxnSpLocks/>
          </p:cNvCxnSpPr>
          <p:nvPr/>
        </p:nvCxnSpPr>
        <p:spPr>
          <a:xfrm>
            <a:off x="4363904" y="4250283"/>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58BA8D77-FAC5-524E-C25A-FBBF26D00600}"/>
              </a:ext>
            </a:extLst>
          </p:cNvPr>
          <p:cNvSpPr txBox="1"/>
          <p:nvPr/>
        </p:nvSpPr>
        <p:spPr>
          <a:xfrm>
            <a:off x="3319787" y="3988963"/>
            <a:ext cx="1368152"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Yes!</a:t>
            </a:r>
          </a:p>
        </p:txBody>
      </p:sp>
      <p:cxnSp>
        <p:nvCxnSpPr>
          <p:cNvPr id="12" name="Verbinder: gekrümmt 11">
            <a:extLst>
              <a:ext uri="{FF2B5EF4-FFF2-40B4-BE49-F238E27FC236}">
                <a16:creationId xmlns:a16="http://schemas.microsoft.com/office/drawing/2014/main" id="{6A25F166-3E74-6144-F5BA-1BFDE4A92A06}"/>
              </a:ext>
            </a:extLst>
          </p:cNvPr>
          <p:cNvCxnSpPr>
            <a:stCxn id="8" idx="1"/>
            <a:endCxn id="5" idx="1"/>
          </p:cNvCxnSpPr>
          <p:nvPr/>
        </p:nvCxnSpPr>
        <p:spPr>
          <a:xfrm rot="10800000">
            <a:off x="3323692" y="2488250"/>
            <a:ext cx="12700" cy="2220544"/>
          </a:xfrm>
          <a:prstGeom prst="curvedConnector3">
            <a:avLst>
              <a:gd name="adj1" fmla="val 180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8933ED56-7FB3-CBBB-B1EF-605405850ED5}"/>
              </a:ext>
            </a:extLst>
          </p:cNvPr>
          <p:cNvSpPr txBox="1"/>
          <p:nvPr/>
        </p:nvSpPr>
        <p:spPr>
          <a:xfrm>
            <a:off x="2073847" y="3477472"/>
            <a:ext cx="1368152" cy="369332"/>
          </a:xfrm>
          <a:prstGeom prst="rect">
            <a:avLst/>
          </a:prstGeom>
          <a:noFill/>
        </p:spPr>
        <p:txBody>
          <a:bodyPr wrap="square" rtlCol="0">
            <a:spAutoFit/>
          </a:bodyPr>
          <a:lstStyle/>
          <a:p>
            <a:r>
              <a:rPr lang="de-CH" i="1" dirty="0" err="1">
                <a:solidFill>
                  <a:schemeClr val="bg1"/>
                </a:solidFill>
                <a:latin typeface="Arial" panose="020B0604020202020204" pitchFamily="34" charset="0"/>
                <a:cs typeface="Arial" panose="020B0604020202020204" pitchFamily="34" charset="0"/>
              </a:rPr>
              <a:t>because</a:t>
            </a:r>
            <a:endParaRPr lang="de-CH"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476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p:bldP spid="10"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69686D-212F-5782-D5EB-4AB62B1AF333}"/>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6DF6A132-FAC5-E1F7-7FC1-5BF9A580E84C}"/>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B231B486-2E16-20BB-9B34-14EB474DE037}"/>
              </a:ext>
            </a:extLst>
          </p:cNvPr>
          <p:cNvSpPr txBox="1"/>
          <p:nvPr/>
        </p:nvSpPr>
        <p:spPr>
          <a:xfrm>
            <a:off x="4725627" y="548680"/>
            <a:ext cx="4878236" cy="923330"/>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a:t>
            </a:r>
            <a:r>
              <a:rPr lang="de-CH" b="1" dirty="0">
                <a:solidFill>
                  <a:schemeClr val="bg1"/>
                </a:solidFill>
                <a:latin typeface="Arial" panose="020B0604020202020204" pitchFamily="34" charset="0"/>
                <a:cs typeface="Arial" panose="020B0604020202020204" pitchFamily="34" charset="0"/>
              </a:rPr>
              <a:t>eines latenten Faktormodells </a:t>
            </a:r>
            <a:r>
              <a:rPr lang="de-CH" dirty="0">
                <a:solidFill>
                  <a:schemeClr val="bg1"/>
                </a:solidFill>
                <a:latin typeface="Arial" panose="020B0604020202020204" pitchFamily="34" charset="0"/>
                <a:cs typeface="Arial" panose="020B0604020202020204" pitchFamily="34" charset="0"/>
              </a:rPr>
              <a:t>mit gleichen Faktorladungen</a:t>
            </a:r>
          </a:p>
        </p:txBody>
      </p:sp>
      <p:sp>
        <p:nvSpPr>
          <p:cNvPr id="2" name="Rechteck 1">
            <a:extLst>
              <a:ext uri="{FF2B5EF4-FFF2-40B4-BE49-F238E27FC236}">
                <a16:creationId xmlns:a16="http://schemas.microsoft.com/office/drawing/2014/main" id="{6C2EF8DF-BB96-1C45-DAEB-1F260CEFA31B}"/>
              </a:ext>
            </a:extLst>
          </p:cNvPr>
          <p:cNvSpPr/>
          <p:nvPr/>
        </p:nvSpPr>
        <p:spPr>
          <a:xfrm>
            <a:off x="5292869" y="4725144"/>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8D6EAE4B-9F26-8A04-8B3F-0E5DB04C5394}"/>
              </a:ext>
            </a:extLst>
          </p:cNvPr>
          <p:cNvSpPr/>
          <p:nvPr/>
        </p:nvSpPr>
        <p:spPr>
          <a:xfrm>
            <a:off x="6337894" y="4720448"/>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65520F76-47F7-DC50-8258-253CAC503D5D}"/>
              </a:ext>
            </a:extLst>
          </p:cNvPr>
          <p:cNvSpPr/>
          <p:nvPr/>
        </p:nvSpPr>
        <p:spPr>
          <a:xfrm>
            <a:off x="7417615" y="4715752"/>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0" name="Rechteck 9">
            <a:extLst>
              <a:ext uri="{FF2B5EF4-FFF2-40B4-BE49-F238E27FC236}">
                <a16:creationId xmlns:a16="http://schemas.microsoft.com/office/drawing/2014/main" id="{5F0F24A0-1F6D-26AD-F337-85520F16DA81}"/>
              </a:ext>
            </a:extLst>
          </p:cNvPr>
          <p:cNvSpPr/>
          <p:nvPr/>
        </p:nvSpPr>
        <p:spPr>
          <a:xfrm>
            <a:off x="4217965" y="4725144"/>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11" name="Ellipse 10">
            <a:extLst>
              <a:ext uri="{FF2B5EF4-FFF2-40B4-BE49-F238E27FC236}">
                <a16:creationId xmlns:a16="http://schemas.microsoft.com/office/drawing/2014/main" id="{F7D04C06-C189-6C3B-FFA8-AB2E99D6C285}"/>
              </a:ext>
            </a:extLst>
          </p:cNvPr>
          <p:cNvSpPr/>
          <p:nvPr/>
        </p:nvSpPr>
        <p:spPr>
          <a:xfrm>
            <a:off x="5514782" y="1953914"/>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12" name="Gerade Verbindung mit Pfeil 11">
            <a:extLst>
              <a:ext uri="{FF2B5EF4-FFF2-40B4-BE49-F238E27FC236}">
                <a16:creationId xmlns:a16="http://schemas.microsoft.com/office/drawing/2014/main" id="{DBFB9EA7-A483-9B72-479D-BB2757D401F1}"/>
              </a:ext>
            </a:extLst>
          </p:cNvPr>
          <p:cNvCxnSpPr>
            <a:cxnSpLocks/>
            <a:stCxn id="11" idx="3"/>
            <a:endCxn id="10" idx="0"/>
          </p:cNvCxnSpPr>
          <p:nvPr/>
        </p:nvCxnSpPr>
        <p:spPr>
          <a:xfrm flipH="1">
            <a:off x="4691845" y="2691466"/>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FB4086C0-9752-4E90-7EE8-0A5D4E2DEC1A}"/>
              </a:ext>
            </a:extLst>
          </p:cNvPr>
          <p:cNvCxnSpPr>
            <a:cxnSpLocks/>
            <a:endCxn id="2" idx="0"/>
          </p:cNvCxnSpPr>
          <p:nvPr/>
        </p:nvCxnSpPr>
        <p:spPr>
          <a:xfrm flipH="1">
            <a:off x="5730038" y="2801768"/>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2A5E3B0E-A55F-F72E-6332-8D73752D7187}"/>
              </a:ext>
            </a:extLst>
          </p:cNvPr>
          <p:cNvCxnSpPr>
            <a:cxnSpLocks/>
            <a:endCxn id="4" idx="0"/>
          </p:cNvCxnSpPr>
          <p:nvPr/>
        </p:nvCxnSpPr>
        <p:spPr>
          <a:xfrm>
            <a:off x="6409902" y="2797072"/>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448C2375-F8EE-FADB-93F8-5716629E8AA1}"/>
              </a:ext>
            </a:extLst>
          </p:cNvPr>
          <p:cNvCxnSpPr>
            <a:cxnSpLocks/>
            <a:stCxn id="11" idx="5"/>
            <a:endCxn id="9" idx="0"/>
          </p:cNvCxnSpPr>
          <p:nvPr/>
        </p:nvCxnSpPr>
        <p:spPr>
          <a:xfrm>
            <a:off x="6866962" y="2691466"/>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7E40ED2A-662B-11E3-3593-C9E147922239}"/>
              </a:ext>
            </a:extLst>
          </p:cNvPr>
          <p:cNvSpPr txBox="1"/>
          <p:nvPr/>
        </p:nvSpPr>
        <p:spPr>
          <a:xfrm>
            <a:off x="4830268"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17" name="Textfeld 16">
            <a:extLst>
              <a:ext uri="{FF2B5EF4-FFF2-40B4-BE49-F238E27FC236}">
                <a16:creationId xmlns:a16="http://schemas.microsoft.com/office/drawing/2014/main" id="{7EA4BBB9-96EA-CC29-E615-9C5B28197B2A}"/>
              </a:ext>
            </a:extLst>
          </p:cNvPr>
          <p:cNvSpPr txBox="1"/>
          <p:nvPr/>
        </p:nvSpPr>
        <p:spPr>
          <a:xfrm>
            <a:off x="5587262"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18" name="Textfeld 17">
            <a:extLst>
              <a:ext uri="{FF2B5EF4-FFF2-40B4-BE49-F238E27FC236}">
                <a16:creationId xmlns:a16="http://schemas.microsoft.com/office/drawing/2014/main" id="{73A45A58-D063-FFC7-E24A-4FC98E373D17}"/>
              </a:ext>
            </a:extLst>
          </p:cNvPr>
          <p:cNvSpPr txBox="1"/>
          <p:nvPr/>
        </p:nvSpPr>
        <p:spPr>
          <a:xfrm>
            <a:off x="6270428"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19" name="Textfeld 18">
            <a:extLst>
              <a:ext uri="{FF2B5EF4-FFF2-40B4-BE49-F238E27FC236}">
                <a16:creationId xmlns:a16="http://schemas.microsoft.com/office/drawing/2014/main" id="{DEBB7333-B64B-1497-07FE-6B2E834FBC03}"/>
              </a:ext>
            </a:extLst>
          </p:cNvPr>
          <p:cNvSpPr txBox="1"/>
          <p:nvPr/>
        </p:nvSpPr>
        <p:spPr>
          <a:xfrm>
            <a:off x="6982784"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cxnSp>
        <p:nvCxnSpPr>
          <p:cNvPr id="20" name="Verbinder: gekrümmt 19">
            <a:extLst>
              <a:ext uri="{FF2B5EF4-FFF2-40B4-BE49-F238E27FC236}">
                <a16:creationId xmlns:a16="http://schemas.microsoft.com/office/drawing/2014/main" id="{068789A1-997C-8428-EB5B-1F0CDC94F233}"/>
              </a:ext>
            </a:extLst>
          </p:cNvPr>
          <p:cNvCxnSpPr/>
          <p:nvPr/>
        </p:nvCxnSpPr>
        <p:spPr>
          <a:xfrm rot="5400000" flipH="1" flipV="1">
            <a:off x="5186196" y="4210745"/>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krümmt 20">
            <a:extLst>
              <a:ext uri="{FF2B5EF4-FFF2-40B4-BE49-F238E27FC236}">
                <a16:creationId xmlns:a16="http://schemas.microsoft.com/office/drawing/2014/main" id="{D2C7F678-6D9C-BEAD-874F-A66E65232562}"/>
              </a:ext>
            </a:extLst>
          </p:cNvPr>
          <p:cNvCxnSpPr>
            <a:cxnSpLocks/>
          </p:cNvCxnSpPr>
          <p:nvPr/>
        </p:nvCxnSpPr>
        <p:spPr>
          <a:xfrm rot="5400000" flipH="1" flipV="1">
            <a:off x="6233124" y="4197314"/>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96A4518E-B85C-5BB9-5B9B-0B68A36C1156}"/>
              </a:ext>
            </a:extLst>
          </p:cNvPr>
          <p:cNvCxnSpPr>
            <a:cxnSpLocks/>
          </p:cNvCxnSpPr>
          <p:nvPr/>
        </p:nvCxnSpPr>
        <p:spPr>
          <a:xfrm rot="5400000" flipH="1" flipV="1">
            <a:off x="7285113" y="4200987"/>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krümmt 22">
            <a:extLst>
              <a:ext uri="{FF2B5EF4-FFF2-40B4-BE49-F238E27FC236}">
                <a16:creationId xmlns:a16="http://schemas.microsoft.com/office/drawing/2014/main" id="{ADED3654-CF94-BF46-1BE9-CE4C9D52F0DE}"/>
              </a:ext>
            </a:extLst>
          </p:cNvPr>
          <p:cNvCxnSpPr>
            <a:cxnSpLocks/>
          </p:cNvCxnSpPr>
          <p:nvPr/>
        </p:nvCxnSpPr>
        <p:spPr>
          <a:xfrm rot="5400000" flipH="1" flipV="1">
            <a:off x="5714028" y="3678216"/>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B458345D-C9F3-5177-E55F-FC677035FFF6}"/>
              </a:ext>
            </a:extLst>
          </p:cNvPr>
          <p:cNvCxnSpPr>
            <a:cxnSpLocks/>
          </p:cNvCxnSpPr>
          <p:nvPr/>
        </p:nvCxnSpPr>
        <p:spPr>
          <a:xfrm rot="5400000" flipH="1" flipV="1">
            <a:off x="6752585" y="3673157"/>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krümmt 24">
            <a:extLst>
              <a:ext uri="{FF2B5EF4-FFF2-40B4-BE49-F238E27FC236}">
                <a16:creationId xmlns:a16="http://schemas.microsoft.com/office/drawing/2014/main" id="{9F75BF5C-5231-EAC1-D1ED-38D7EADD34E1}"/>
              </a:ext>
            </a:extLst>
          </p:cNvPr>
          <p:cNvCxnSpPr>
            <a:cxnSpLocks/>
          </p:cNvCxnSpPr>
          <p:nvPr/>
        </p:nvCxnSpPr>
        <p:spPr>
          <a:xfrm rot="5400000" flipH="1" flipV="1">
            <a:off x="6233489" y="3154059"/>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4A7FB98C-90F9-63B9-58C6-1C9B9F90F6CC}"/>
              </a:ext>
            </a:extLst>
          </p:cNvPr>
          <p:cNvSpPr/>
          <p:nvPr/>
        </p:nvSpPr>
        <p:spPr>
          <a:xfrm>
            <a:off x="4193221"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Feh-</a:t>
            </a:r>
            <a:r>
              <a:rPr lang="de-CH" dirty="0" err="1"/>
              <a:t>ler</a:t>
            </a:r>
            <a:endParaRPr lang="de-CH" dirty="0"/>
          </a:p>
        </p:txBody>
      </p:sp>
      <p:sp>
        <p:nvSpPr>
          <p:cNvPr id="27" name="Ellipse 26">
            <a:extLst>
              <a:ext uri="{FF2B5EF4-FFF2-40B4-BE49-F238E27FC236}">
                <a16:creationId xmlns:a16="http://schemas.microsoft.com/office/drawing/2014/main" id="{FC359D3E-7C3E-1D0C-E878-6435DB8F40C5}"/>
              </a:ext>
            </a:extLst>
          </p:cNvPr>
          <p:cNvSpPr/>
          <p:nvPr/>
        </p:nvSpPr>
        <p:spPr>
          <a:xfrm>
            <a:off x="5250727"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Feh-</a:t>
            </a:r>
            <a:r>
              <a:rPr lang="de-CH" dirty="0" err="1"/>
              <a:t>ler</a:t>
            </a:r>
            <a:endParaRPr lang="de-CH" dirty="0"/>
          </a:p>
        </p:txBody>
      </p:sp>
      <p:sp>
        <p:nvSpPr>
          <p:cNvPr id="28" name="Ellipse 27">
            <a:extLst>
              <a:ext uri="{FF2B5EF4-FFF2-40B4-BE49-F238E27FC236}">
                <a16:creationId xmlns:a16="http://schemas.microsoft.com/office/drawing/2014/main" id="{F19F5914-355D-5F2E-2004-ACA3DA4387A9}"/>
              </a:ext>
            </a:extLst>
          </p:cNvPr>
          <p:cNvSpPr/>
          <p:nvPr/>
        </p:nvSpPr>
        <p:spPr>
          <a:xfrm>
            <a:off x="6291773"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Feh-</a:t>
            </a:r>
            <a:r>
              <a:rPr lang="de-CH" dirty="0" err="1"/>
              <a:t>ler</a:t>
            </a:r>
            <a:endParaRPr lang="de-CH" dirty="0"/>
          </a:p>
        </p:txBody>
      </p:sp>
      <p:sp>
        <p:nvSpPr>
          <p:cNvPr id="30" name="Ellipse 29">
            <a:extLst>
              <a:ext uri="{FF2B5EF4-FFF2-40B4-BE49-F238E27FC236}">
                <a16:creationId xmlns:a16="http://schemas.microsoft.com/office/drawing/2014/main" id="{5BC1B7B9-5B73-836F-B902-04C191F3F6A0}"/>
              </a:ext>
            </a:extLst>
          </p:cNvPr>
          <p:cNvSpPr/>
          <p:nvPr/>
        </p:nvSpPr>
        <p:spPr>
          <a:xfrm>
            <a:off x="7360134"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Feh-</a:t>
            </a:r>
            <a:r>
              <a:rPr lang="de-CH" dirty="0" err="1"/>
              <a:t>ler</a:t>
            </a:r>
            <a:endParaRPr lang="de-CH" dirty="0"/>
          </a:p>
        </p:txBody>
      </p:sp>
      <p:cxnSp>
        <p:nvCxnSpPr>
          <p:cNvPr id="32" name="Gerade Verbindung mit Pfeil 31">
            <a:extLst>
              <a:ext uri="{FF2B5EF4-FFF2-40B4-BE49-F238E27FC236}">
                <a16:creationId xmlns:a16="http://schemas.microsoft.com/office/drawing/2014/main" id="{4C682C2F-F088-AC6C-7E98-B6DD27BD1BCE}"/>
              </a:ext>
            </a:extLst>
          </p:cNvPr>
          <p:cNvCxnSpPr>
            <a:stCxn id="26" idx="0"/>
            <a:endCxn id="10" idx="2"/>
          </p:cNvCxnSpPr>
          <p:nvPr/>
        </p:nvCxnSpPr>
        <p:spPr>
          <a:xfrm flipV="1">
            <a:off x="4667100"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0409A7A3-5549-D5C8-78A0-3A2A4BF55ADC}"/>
              </a:ext>
            </a:extLst>
          </p:cNvPr>
          <p:cNvCxnSpPr/>
          <p:nvPr/>
        </p:nvCxnSpPr>
        <p:spPr>
          <a:xfrm flipV="1">
            <a:off x="5734407" y="5281927"/>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1960B347-1228-3B21-65E3-3A4740395724}"/>
              </a:ext>
            </a:extLst>
          </p:cNvPr>
          <p:cNvCxnSpPr/>
          <p:nvPr/>
        </p:nvCxnSpPr>
        <p:spPr>
          <a:xfrm flipV="1">
            <a:off x="6778024"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0A82A90-5994-2EBB-CC00-7C3840D7CD88}"/>
              </a:ext>
            </a:extLst>
          </p:cNvPr>
          <p:cNvCxnSpPr/>
          <p:nvPr/>
        </p:nvCxnSpPr>
        <p:spPr>
          <a:xfrm flipV="1">
            <a:off x="7824192" y="5286950"/>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64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5CFAD3D-26BC-7176-380A-4B170850866E}"/>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2B4C3BA8-353A-8F7C-658A-1B41E03300C0}"/>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92DD2037-4CE8-1964-510C-C50E8FCAAF25}"/>
              </a:ext>
            </a:extLst>
          </p:cNvPr>
          <p:cNvSpPr txBox="1"/>
          <p:nvPr/>
        </p:nvSpPr>
        <p:spPr>
          <a:xfrm>
            <a:off x="4725627" y="548680"/>
            <a:ext cx="4878236" cy="923330"/>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a:t>
            </a:r>
            <a:r>
              <a:rPr lang="de-CH" b="1" dirty="0">
                <a:solidFill>
                  <a:schemeClr val="bg1"/>
                </a:solidFill>
                <a:latin typeface="Arial" panose="020B0604020202020204" pitchFamily="34" charset="0"/>
                <a:cs typeface="Arial" panose="020B0604020202020204" pitchFamily="34" charset="0"/>
              </a:rPr>
              <a:t>eines latenten Faktormodells </a:t>
            </a:r>
            <a:r>
              <a:rPr lang="de-CH" dirty="0">
                <a:solidFill>
                  <a:schemeClr val="bg1"/>
                </a:solidFill>
                <a:latin typeface="Arial" panose="020B0604020202020204" pitchFamily="34" charset="0"/>
                <a:cs typeface="Arial" panose="020B0604020202020204" pitchFamily="34" charset="0"/>
              </a:rPr>
              <a:t>mit gleichen Faktorladungen</a:t>
            </a:r>
          </a:p>
        </p:txBody>
      </p:sp>
      <p:sp>
        <p:nvSpPr>
          <p:cNvPr id="2" name="Rechteck 1">
            <a:extLst>
              <a:ext uri="{FF2B5EF4-FFF2-40B4-BE49-F238E27FC236}">
                <a16:creationId xmlns:a16="http://schemas.microsoft.com/office/drawing/2014/main" id="{450841D6-46A4-CCCF-B98F-773794D2CE9E}"/>
              </a:ext>
            </a:extLst>
          </p:cNvPr>
          <p:cNvSpPr/>
          <p:nvPr/>
        </p:nvSpPr>
        <p:spPr>
          <a:xfrm>
            <a:off x="5292869" y="4725144"/>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78898554-E17F-F6CA-4007-672548E10FC8}"/>
              </a:ext>
            </a:extLst>
          </p:cNvPr>
          <p:cNvSpPr/>
          <p:nvPr/>
        </p:nvSpPr>
        <p:spPr>
          <a:xfrm>
            <a:off x="6337894" y="4720448"/>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D05CD4BC-4E46-1D53-E321-5CA871291875}"/>
              </a:ext>
            </a:extLst>
          </p:cNvPr>
          <p:cNvSpPr/>
          <p:nvPr/>
        </p:nvSpPr>
        <p:spPr>
          <a:xfrm>
            <a:off x="7417615" y="4715752"/>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0" name="Rechteck 9">
            <a:extLst>
              <a:ext uri="{FF2B5EF4-FFF2-40B4-BE49-F238E27FC236}">
                <a16:creationId xmlns:a16="http://schemas.microsoft.com/office/drawing/2014/main" id="{08E905DD-816D-21CF-81CF-4CA3B46D00DC}"/>
              </a:ext>
            </a:extLst>
          </p:cNvPr>
          <p:cNvSpPr/>
          <p:nvPr/>
        </p:nvSpPr>
        <p:spPr>
          <a:xfrm>
            <a:off x="4217965" y="4725144"/>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11" name="Ellipse 10">
            <a:extLst>
              <a:ext uri="{FF2B5EF4-FFF2-40B4-BE49-F238E27FC236}">
                <a16:creationId xmlns:a16="http://schemas.microsoft.com/office/drawing/2014/main" id="{296516C8-993C-0742-CB01-7A6987BB215F}"/>
              </a:ext>
            </a:extLst>
          </p:cNvPr>
          <p:cNvSpPr/>
          <p:nvPr/>
        </p:nvSpPr>
        <p:spPr>
          <a:xfrm>
            <a:off x="5514782" y="1953914"/>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12" name="Gerade Verbindung mit Pfeil 11">
            <a:extLst>
              <a:ext uri="{FF2B5EF4-FFF2-40B4-BE49-F238E27FC236}">
                <a16:creationId xmlns:a16="http://schemas.microsoft.com/office/drawing/2014/main" id="{70C7FF88-D9A0-566E-752E-1B6C06CF70C0}"/>
              </a:ext>
            </a:extLst>
          </p:cNvPr>
          <p:cNvCxnSpPr>
            <a:cxnSpLocks/>
            <a:stCxn id="10" idx="0"/>
            <a:endCxn id="11" idx="3"/>
          </p:cNvCxnSpPr>
          <p:nvPr/>
        </p:nvCxnSpPr>
        <p:spPr>
          <a:xfrm flipV="1">
            <a:off x="4691845" y="2691466"/>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B7907C3D-10E2-8E5E-1160-C57D6E9B25AD}"/>
              </a:ext>
            </a:extLst>
          </p:cNvPr>
          <p:cNvCxnSpPr>
            <a:cxnSpLocks/>
            <a:stCxn id="2" idx="0"/>
          </p:cNvCxnSpPr>
          <p:nvPr/>
        </p:nvCxnSpPr>
        <p:spPr>
          <a:xfrm flipV="1">
            <a:off x="5730038" y="2818010"/>
            <a:ext cx="293955" cy="1907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4088A51A-9282-DC79-4C0A-C25C5041E103}"/>
              </a:ext>
            </a:extLst>
          </p:cNvPr>
          <p:cNvCxnSpPr>
            <a:cxnSpLocks/>
            <a:stCxn id="4" idx="0"/>
          </p:cNvCxnSpPr>
          <p:nvPr/>
        </p:nvCxnSpPr>
        <p:spPr>
          <a:xfrm flipH="1" flipV="1">
            <a:off x="6600056" y="2818010"/>
            <a:ext cx="190340" cy="19024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0DFED36-A8E9-2110-A132-07CA8CB7BF97}"/>
              </a:ext>
            </a:extLst>
          </p:cNvPr>
          <p:cNvCxnSpPr>
            <a:cxnSpLocks/>
            <a:stCxn id="9" idx="0"/>
            <a:endCxn id="11" idx="5"/>
          </p:cNvCxnSpPr>
          <p:nvPr/>
        </p:nvCxnSpPr>
        <p:spPr>
          <a:xfrm flipH="1" flipV="1">
            <a:off x="6866962" y="2691466"/>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12FDFCF2-F464-D6AE-FA49-75D0AAC86B6D}"/>
              </a:ext>
            </a:extLst>
          </p:cNvPr>
          <p:cNvSpPr txBox="1"/>
          <p:nvPr/>
        </p:nvSpPr>
        <p:spPr>
          <a:xfrm>
            <a:off x="4830268"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β</a:t>
            </a:r>
            <a:endParaRPr lang="de-CH"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7" name="Textfeld 16">
            <a:extLst>
              <a:ext uri="{FF2B5EF4-FFF2-40B4-BE49-F238E27FC236}">
                <a16:creationId xmlns:a16="http://schemas.microsoft.com/office/drawing/2014/main" id="{75B43CAB-D67A-BFA9-9395-AE3D26BF1606}"/>
              </a:ext>
            </a:extLst>
          </p:cNvPr>
          <p:cNvSpPr txBox="1"/>
          <p:nvPr/>
        </p:nvSpPr>
        <p:spPr>
          <a:xfrm>
            <a:off x="5587262"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β</a:t>
            </a:r>
            <a:endParaRPr lang="de-CH"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8" name="Textfeld 17">
            <a:extLst>
              <a:ext uri="{FF2B5EF4-FFF2-40B4-BE49-F238E27FC236}">
                <a16:creationId xmlns:a16="http://schemas.microsoft.com/office/drawing/2014/main" id="{895F1D44-50E2-03AD-5828-396A0378D96C}"/>
              </a:ext>
            </a:extLst>
          </p:cNvPr>
          <p:cNvSpPr txBox="1"/>
          <p:nvPr/>
        </p:nvSpPr>
        <p:spPr>
          <a:xfrm>
            <a:off x="6270428"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β</a:t>
            </a:r>
            <a:endParaRPr lang="de-CH"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9D7CCE3E-E2D6-9CB7-7C83-D7CA2EED8A0B}"/>
              </a:ext>
            </a:extLst>
          </p:cNvPr>
          <p:cNvSpPr txBox="1"/>
          <p:nvPr/>
        </p:nvSpPr>
        <p:spPr>
          <a:xfrm>
            <a:off x="6982784" y="3389378"/>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β</a:t>
            </a:r>
            <a:endParaRPr lang="de-CH" baseline="-25000" dirty="0">
              <a:solidFill>
                <a:schemeClr val="accent6">
                  <a:lumMod val="75000"/>
                </a:schemeClr>
              </a:solidFill>
              <a:latin typeface="Arial" panose="020B0604020202020204" pitchFamily="34" charset="0"/>
              <a:cs typeface="Arial" panose="020B0604020202020204" pitchFamily="34" charset="0"/>
            </a:endParaRPr>
          </a:p>
        </p:txBody>
      </p:sp>
      <p:cxnSp>
        <p:nvCxnSpPr>
          <p:cNvPr id="20" name="Verbinder: gekrümmt 19">
            <a:extLst>
              <a:ext uri="{FF2B5EF4-FFF2-40B4-BE49-F238E27FC236}">
                <a16:creationId xmlns:a16="http://schemas.microsoft.com/office/drawing/2014/main" id="{50AADFCD-7EAB-6C56-9787-9429BA413BFB}"/>
              </a:ext>
            </a:extLst>
          </p:cNvPr>
          <p:cNvCxnSpPr/>
          <p:nvPr/>
        </p:nvCxnSpPr>
        <p:spPr>
          <a:xfrm rot="5400000" flipH="1" flipV="1">
            <a:off x="5186196" y="4210745"/>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krümmt 20">
            <a:extLst>
              <a:ext uri="{FF2B5EF4-FFF2-40B4-BE49-F238E27FC236}">
                <a16:creationId xmlns:a16="http://schemas.microsoft.com/office/drawing/2014/main" id="{505938CF-1D72-3177-B923-458C512B6CBF}"/>
              </a:ext>
            </a:extLst>
          </p:cNvPr>
          <p:cNvCxnSpPr>
            <a:cxnSpLocks/>
          </p:cNvCxnSpPr>
          <p:nvPr/>
        </p:nvCxnSpPr>
        <p:spPr>
          <a:xfrm rot="5400000" flipH="1" flipV="1">
            <a:off x="6233124" y="4197314"/>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0A04789B-0BFF-A5AE-F958-A1E840C1E25E}"/>
              </a:ext>
            </a:extLst>
          </p:cNvPr>
          <p:cNvCxnSpPr>
            <a:cxnSpLocks/>
          </p:cNvCxnSpPr>
          <p:nvPr/>
        </p:nvCxnSpPr>
        <p:spPr>
          <a:xfrm rot="5400000" flipH="1" flipV="1">
            <a:off x="7285113" y="4200987"/>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krümmt 22">
            <a:extLst>
              <a:ext uri="{FF2B5EF4-FFF2-40B4-BE49-F238E27FC236}">
                <a16:creationId xmlns:a16="http://schemas.microsoft.com/office/drawing/2014/main" id="{B51F8F15-1D77-C023-D284-25FF972941CC}"/>
              </a:ext>
            </a:extLst>
          </p:cNvPr>
          <p:cNvCxnSpPr>
            <a:cxnSpLocks/>
          </p:cNvCxnSpPr>
          <p:nvPr/>
        </p:nvCxnSpPr>
        <p:spPr>
          <a:xfrm rot="5400000" flipH="1" flipV="1">
            <a:off x="5714028" y="3678216"/>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45A47B9B-8277-5D62-6B43-B89F8B4F8CFA}"/>
              </a:ext>
            </a:extLst>
          </p:cNvPr>
          <p:cNvCxnSpPr>
            <a:cxnSpLocks/>
          </p:cNvCxnSpPr>
          <p:nvPr/>
        </p:nvCxnSpPr>
        <p:spPr>
          <a:xfrm rot="5400000" flipH="1" flipV="1">
            <a:off x="6752585" y="3673157"/>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krümmt 24">
            <a:extLst>
              <a:ext uri="{FF2B5EF4-FFF2-40B4-BE49-F238E27FC236}">
                <a16:creationId xmlns:a16="http://schemas.microsoft.com/office/drawing/2014/main" id="{DBD0F5F6-30BB-1443-A2EF-E661EF85163B}"/>
              </a:ext>
            </a:extLst>
          </p:cNvPr>
          <p:cNvCxnSpPr>
            <a:cxnSpLocks/>
          </p:cNvCxnSpPr>
          <p:nvPr/>
        </p:nvCxnSpPr>
        <p:spPr>
          <a:xfrm rot="5400000" flipH="1" flipV="1">
            <a:off x="6233489" y="3154059"/>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36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p:cNvCxnSpPr>
            <a:stCxn id="9" idx="5"/>
            <a:endCxn id="13" idx="0"/>
          </p:cNvCxnSpPr>
          <p:nvPr/>
        </p:nvCxnSpPr>
        <p:spPr>
          <a:xfrm>
            <a:off x="6339590" y="2361984"/>
            <a:ext cx="917540" cy="13910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0" idx="0"/>
          </p:cNvCxnSpPr>
          <p:nvPr/>
        </p:nvCxnSpPr>
        <p:spPr>
          <a:xfrm flipH="1">
            <a:off x="4664842" y="2361984"/>
            <a:ext cx="1025552" cy="13910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55940" y="1808820"/>
            <a:ext cx="918102" cy="64807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srgbClr val="1F497D"/>
              </a:solidFill>
              <a:latin typeface="Arial" panose="020B0604020202020204" pitchFamily="34" charset="0"/>
              <a:cs typeface="Arial" panose="020B0604020202020204" pitchFamily="34" charset="0"/>
            </a:endParaRPr>
          </a:p>
        </p:txBody>
      </p:sp>
      <p:sp>
        <p:nvSpPr>
          <p:cNvPr id="10" name="Rectangle 9"/>
          <p:cNvSpPr/>
          <p:nvPr/>
        </p:nvSpPr>
        <p:spPr>
          <a:xfrm>
            <a:off x="4313802"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1" name="Rectangle 10"/>
          <p:cNvSpPr/>
          <p:nvPr/>
        </p:nvSpPr>
        <p:spPr>
          <a:xfrm>
            <a:off x="5177898"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2" name="Rectangle 11"/>
          <p:cNvSpPr/>
          <p:nvPr/>
        </p:nvSpPr>
        <p:spPr>
          <a:xfrm>
            <a:off x="6041994"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3" name="Rectangle 12"/>
          <p:cNvSpPr/>
          <p:nvPr/>
        </p:nvSpPr>
        <p:spPr>
          <a:xfrm>
            <a:off x="6906090"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cxnSp>
        <p:nvCxnSpPr>
          <p:cNvPr id="16" name="Straight Arrow Connector 15"/>
          <p:cNvCxnSpPr>
            <a:endCxn id="11" idx="0"/>
          </p:cNvCxnSpPr>
          <p:nvPr/>
        </p:nvCxnSpPr>
        <p:spPr>
          <a:xfrm flipH="1">
            <a:off x="5528938" y="2456892"/>
            <a:ext cx="351039" cy="129614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2" idx="0"/>
          </p:cNvCxnSpPr>
          <p:nvPr/>
        </p:nvCxnSpPr>
        <p:spPr>
          <a:xfrm>
            <a:off x="6150007" y="2456892"/>
            <a:ext cx="243027" cy="129614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024966" y="1587098"/>
            <a:ext cx="1944216" cy="0"/>
          </a:xfrm>
          <a:prstGeom prst="line">
            <a:avLst/>
          </a:prstGeom>
          <a:ln w="25400">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28876" y="1425862"/>
            <a:ext cx="190339" cy="300082"/>
          </a:xfrm>
          <a:prstGeom prst="rect">
            <a:avLst/>
          </a:prstGeom>
          <a:noFill/>
        </p:spPr>
        <p:txBody>
          <a:bodyPr wrap="square" rtlCol="0">
            <a:spAutoFit/>
          </a:bodyPr>
          <a:lstStyle/>
          <a:p>
            <a:pPr defTabSz="685800"/>
            <a:r>
              <a:rPr lang="de-CH" sz="1350" dirty="0">
                <a:solidFill>
                  <a:prstClr val="white"/>
                </a:solidFill>
                <a:latin typeface="Arial" panose="020B0604020202020204" pitchFamily="34" charset="0"/>
                <a:cs typeface="Arial" panose="020B0604020202020204" pitchFamily="34" charset="0"/>
              </a:rPr>
              <a:t>-</a:t>
            </a:r>
          </a:p>
        </p:txBody>
      </p:sp>
      <p:sp>
        <p:nvSpPr>
          <p:cNvPr id="31" name="TextBox 30"/>
          <p:cNvSpPr txBox="1"/>
          <p:nvPr/>
        </p:nvSpPr>
        <p:spPr>
          <a:xfrm>
            <a:off x="7002373" y="1438909"/>
            <a:ext cx="190339" cy="300082"/>
          </a:xfrm>
          <a:prstGeom prst="rect">
            <a:avLst/>
          </a:prstGeom>
          <a:noFill/>
        </p:spPr>
        <p:txBody>
          <a:bodyPr wrap="square" rtlCol="0">
            <a:spAutoFit/>
          </a:bodyPr>
          <a:lstStyle/>
          <a:p>
            <a:pPr defTabSz="685800"/>
            <a:r>
              <a:rPr lang="de-CH" sz="1350" dirty="0">
                <a:solidFill>
                  <a:prstClr val="white"/>
                </a:solidFill>
                <a:latin typeface="Arial" panose="020B0604020202020204" pitchFamily="34" charset="0"/>
                <a:cs typeface="Arial" panose="020B0604020202020204" pitchFamily="34" charset="0"/>
              </a:rPr>
              <a:t>+</a:t>
            </a:r>
          </a:p>
        </p:txBody>
      </p:sp>
      <p:cxnSp>
        <p:nvCxnSpPr>
          <p:cNvPr id="32" name="Straight Connector 31"/>
          <p:cNvCxnSpPr/>
          <p:nvPr/>
        </p:nvCxnSpPr>
        <p:spPr>
          <a:xfrm>
            <a:off x="5376168" y="1534286"/>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425080" y="1492081"/>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97188" y="1550538"/>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11134" y="1523627"/>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857128" y="1509416"/>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986562" y="1509416"/>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794853" y="1547216"/>
            <a:ext cx="0" cy="11691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844886" y="1438909"/>
            <a:ext cx="1114489" cy="300082"/>
          </a:xfrm>
          <a:prstGeom prst="rect">
            <a:avLst/>
          </a:prstGeom>
          <a:noFill/>
        </p:spPr>
        <p:txBody>
          <a:bodyPr wrap="square" rtlCol="0">
            <a:spAutoFit/>
          </a:bodyPr>
          <a:lstStyle/>
          <a:p>
            <a:pPr defTabSz="685800"/>
            <a:r>
              <a:rPr lang="de-CH" sz="1350">
                <a:solidFill>
                  <a:prstClr val="white"/>
                </a:solidFill>
                <a:latin typeface="Arial" panose="020B0604020202020204" pitchFamily="34" charset="0"/>
                <a:cs typeface="Arial" panose="020B0604020202020204" pitchFamily="34" charset="0"/>
              </a:rPr>
              <a:t>Introvertiert</a:t>
            </a:r>
            <a:endParaRPr lang="de-CH" sz="1350" dirty="0">
              <a:solidFill>
                <a:prstClr val="white"/>
              </a:solidFill>
              <a:latin typeface="Arial" panose="020B0604020202020204" pitchFamily="34" charset="0"/>
              <a:cs typeface="Arial" panose="020B0604020202020204" pitchFamily="34" charset="0"/>
            </a:endParaRPr>
          </a:p>
        </p:txBody>
      </p:sp>
      <p:sp>
        <p:nvSpPr>
          <p:cNvPr id="40" name="TextBox 39"/>
          <p:cNvSpPr txBox="1"/>
          <p:nvPr/>
        </p:nvSpPr>
        <p:spPr>
          <a:xfrm>
            <a:off x="7122116" y="1430390"/>
            <a:ext cx="1134125" cy="300082"/>
          </a:xfrm>
          <a:prstGeom prst="rect">
            <a:avLst/>
          </a:prstGeom>
          <a:noFill/>
        </p:spPr>
        <p:txBody>
          <a:bodyPr wrap="square" rtlCol="0">
            <a:spAutoFit/>
          </a:bodyPr>
          <a:lstStyle/>
          <a:p>
            <a:pPr defTabSz="685800"/>
            <a:r>
              <a:rPr lang="de-CH" sz="1350">
                <a:solidFill>
                  <a:prstClr val="white"/>
                </a:solidFill>
                <a:latin typeface="Arial" panose="020B0604020202020204" pitchFamily="34" charset="0"/>
                <a:cs typeface="Arial" panose="020B0604020202020204" pitchFamily="34" charset="0"/>
              </a:rPr>
              <a:t>Extravertiert</a:t>
            </a:r>
            <a:endParaRPr lang="de-CH" sz="1350" dirty="0">
              <a:solidFill>
                <a:prstClr val="white"/>
              </a:solidFill>
              <a:latin typeface="Arial" panose="020B0604020202020204" pitchFamily="34" charset="0"/>
              <a:cs typeface="Arial" panose="020B0604020202020204" pitchFamily="34" charset="0"/>
            </a:endParaRPr>
          </a:p>
        </p:txBody>
      </p:sp>
      <p:sp>
        <p:nvSpPr>
          <p:cNvPr id="41" name="TextBox 40"/>
          <p:cNvSpPr txBox="1"/>
          <p:nvPr/>
        </p:nvSpPr>
        <p:spPr>
          <a:xfrm>
            <a:off x="3490211" y="4733241"/>
            <a:ext cx="5562618" cy="715581"/>
          </a:xfrm>
          <a:prstGeom prst="rect">
            <a:avLst/>
          </a:prstGeom>
          <a:noFill/>
        </p:spPr>
        <p:txBody>
          <a:bodyPr wrap="square" rtlCol="0">
            <a:spAutoFit/>
          </a:bodyPr>
          <a:lstStyle/>
          <a:p>
            <a:pPr defTabSz="685800"/>
            <a:r>
              <a:rPr lang="de-CH" sz="1350" b="1">
                <a:solidFill>
                  <a:prstClr val="white"/>
                </a:solidFill>
                <a:latin typeface="Arial" panose="020B0604020202020204" pitchFamily="34" charset="0"/>
                <a:cs typeface="Arial" panose="020B0604020202020204" pitchFamily="34" charset="0"/>
              </a:rPr>
              <a:t>Höhere Extraversion</a:t>
            </a:r>
            <a:r>
              <a:rPr lang="de-CH" sz="1350">
                <a:solidFill>
                  <a:prstClr val="white"/>
                </a:solidFill>
                <a:latin typeface="Arial" panose="020B0604020202020204" pitchFamily="34" charset="0"/>
                <a:cs typeface="Arial" panose="020B0604020202020204" pitchFamily="34" charset="0"/>
              </a:rPr>
              <a:t>: Erwartete Mittelwerte in Richtung zustimmender Antworten erhöhren sich linear (&amp; proportional zu Faktorladung)</a:t>
            </a:r>
          </a:p>
        </p:txBody>
      </p:sp>
      <p:sp>
        <p:nvSpPr>
          <p:cNvPr id="2" name="TextBox 1"/>
          <p:cNvSpPr txBox="1"/>
          <p:nvPr/>
        </p:nvSpPr>
        <p:spPr>
          <a:xfrm>
            <a:off x="3746458" y="4298277"/>
            <a:ext cx="2862318" cy="3693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 im Zentrum der Aufmerk-</a:t>
            </a:r>
          </a:p>
          <a:p>
            <a:pPr defTabSz="685800"/>
            <a:r>
              <a:rPr lang="de-CH" sz="900" i="1">
                <a:solidFill>
                  <a:prstClr val="white"/>
                </a:solidFill>
                <a:latin typeface="Arial" panose="020B0604020202020204" pitchFamily="34" charset="0"/>
                <a:cs typeface="Arial" panose="020B0604020202020204" pitchFamily="34" charset="0"/>
              </a:rPr>
              <a:t>samkeit</a:t>
            </a:r>
          </a:p>
        </p:txBody>
      </p:sp>
      <p:sp>
        <p:nvSpPr>
          <p:cNvPr id="25" name="TextBox 24"/>
          <p:cNvSpPr txBox="1"/>
          <p:nvPr/>
        </p:nvSpPr>
        <p:spPr>
          <a:xfrm>
            <a:off x="5161940" y="4463821"/>
            <a:ext cx="98806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mag Parties</a:t>
            </a:r>
          </a:p>
        </p:txBody>
      </p:sp>
      <p:sp>
        <p:nvSpPr>
          <p:cNvPr id="27" name="TextBox 26"/>
          <p:cNvSpPr txBox="1"/>
          <p:nvPr/>
        </p:nvSpPr>
        <p:spPr>
          <a:xfrm>
            <a:off x="5794855" y="4298277"/>
            <a:ext cx="152784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gerne unter Leuten</a:t>
            </a:r>
          </a:p>
        </p:txBody>
      </p:sp>
      <p:sp>
        <p:nvSpPr>
          <p:cNvPr id="28" name="TextBox 27"/>
          <p:cNvSpPr txBox="1"/>
          <p:nvPr/>
        </p:nvSpPr>
        <p:spPr>
          <a:xfrm>
            <a:off x="6449927" y="4468484"/>
            <a:ext cx="2212320" cy="3693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lerne gerne viele neue Leute kennen</a:t>
            </a:r>
          </a:p>
        </p:txBody>
      </p:sp>
      <p:sp>
        <p:nvSpPr>
          <p:cNvPr id="3" name="TextBox 2"/>
          <p:cNvSpPr txBox="1"/>
          <p:nvPr/>
        </p:nvSpPr>
        <p:spPr>
          <a:xfrm>
            <a:off x="3406559" y="2439296"/>
            <a:ext cx="1620180" cy="300082"/>
          </a:xfrm>
          <a:prstGeom prst="rect">
            <a:avLst/>
          </a:prstGeom>
          <a:noFill/>
        </p:spPr>
        <p:txBody>
          <a:bodyPr wrap="square" rtlCol="0">
            <a:spAutoFit/>
          </a:bodyPr>
          <a:lstStyle/>
          <a:p>
            <a:pPr defTabSz="685800"/>
            <a:r>
              <a:rPr lang="de-CH" sz="1350" i="1">
                <a:solidFill>
                  <a:prstClr val="white"/>
                </a:solidFill>
                <a:latin typeface="Arial" panose="020B0604020202020204" pitchFamily="34" charset="0"/>
                <a:cs typeface="Arial" panose="020B0604020202020204" pitchFamily="34" charset="0"/>
              </a:rPr>
              <a:t>Das ist ein </a:t>
            </a:r>
            <a:r>
              <a:rPr lang="de-CH" sz="1350" b="1" i="1">
                <a:solidFill>
                  <a:prstClr val="white"/>
                </a:solidFill>
                <a:latin typeface="Arial" panose="020B0604020202020204" pitchFamily="34" charset="0"/>
                <a:cs typeface="Arial" panose="020B0604020202020204" pitchFamily="34" charset="0"/>
              </a:rPr>
              <a:t>Faktor</a:t>
            </a:r>
            <a:r>
              <a:rPr lang="de-CH" sz="1350" i="1">
                <a:solidFill>
                  <a:prstClr val="white"/>
                </a:solidFill>
                <a:latin typeface="Arial" panose="020B0604020202020204" pitchFamily="34" charset="0"/>
                <a:cs typeface="Arial" panose="020B0604020202020204" pitchFamily="34" charset="0"/>
              </a:rPr>
              <a:t>!</a:t>
            </a:r>
          </a:p>
        </p:txBody>
      </p:sp>
      <p:cxnSp>
        <p:nvCxnSpPr>
          <p:cNvPr id="5" name="Straight Arrow Connector 4"/>
          <p:cNvCxnSpPr/>
          <p:nvPr/>
        </p:nvCxnSpPr>
        <p:spPr>
          <a:xfrm flipV="1">
            <a:off x="4470440" y="2171287"/>
            <a:ext cx="972389" cy="29698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936844" y="2421342"/>
            <a:ext cx="2831565" cy="507831"/>
          </a:xfrm>
          <a:prstGeom prst="rect">
            <a:avLst/>
          </a:prstGeom>
          <a:noFill/>
        </p:spPr>
        <p:txBody>
          <a:bodyPr wrap="square" rtlCol="0">
            <a:spAutoFit/>
          </a:bodyPr>
          <a:lstStyle/>
          <a:p>
            <a:pPr defTabSz="685800"/>
            <a:r>
              <a:rPr lang="de-CH" sz="1350" i="1">
                <a:solidFill>
                  <a:prstClr val="white"/>
                </a:solidFill>
                <a:latin typeface="Arial" panose="020B0604020202020204" pitchFamily="34" charset="0"/>
                <a:cs typeface="Arial" panose="020B0604020202020204" pitchFamily="34" charset="0"/>
              </a:rPr>
              <a:t>in anderen Worten, eine </a:t>
            </a:r>
            <a:r>
              <a:rPr lang="de-CH" sz="1350" b="1" i="1">
                <a:solidFill>
                  <a:prstClr val="white"/>
                </a:solidFill>
                <a:latin typeface="Arial" panose="020B0604020202020204" pitchFamily="34" charset="0"/>
                <a:cs typeface="Arial" panose="020B0604020202020204" pitchFamily="34" charset="0"/>
              </a:rPr>
              <a:t>kontinuierliche latente Variable</a:t>
            </a:r>
            <a:r>
              <a:rPr lang="de-CH" sz="1350" i="1">
                <a:solidFill>
                  <a:prstClr val="white"/>
                </a:solidFill>
                <a:latin typeface="Arial" panose="020B0604020202020204" pitchFamily="34" charset="0"/>
                <a:cs typeface="Arial" panose="020B0604020202020204" pitchFamily="34" charset="0"/>
              </a:rPr>
              <a:t>!</a:t>
            </a:r>
          </a:p>
        </p:txBody>
      </p:sp>
      <p:cxnSp>
        <p:nvCxnSpPr>
          <p:cNvPr id="43" name="Straight Arrow Connector 42"/>
          <p:cNvCxnSpPr/>
          <p:nvPr/>
        </p:nvCxnSpPr>
        <p:spPr>
          <a:xfrm flipH="1" flipV="1">
            <a:off x="6573238" y="2135862"/>
            <a:ext cx="873474" cy="29399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60949" y="3704004"/>
            <a:ext cx="540060" cy="715581"/>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a:p>
            <a:pPr defTabSz="685800"/>
            <a:endParaRPr lang="de-CH" sz="675">
              <a:solidFill>
                <a:prstClr val="white"/>
              </a:solidFill>
              <a:latin typeface="Arial" panose="020B0604020202020204" pitchFamily="34" charset="0"/>
              <a:cs typeface="Arial" panose="020B0604020202020204" pitchFamily="34" charset="0"/>
            </a:endParaRPr>
          </a:p>
        </p:txBody>
      </p:sp>
      <p:sp>
        <p:nvSpPr>
          <p:cNvPr id="44" name="TextBox 43"/>
          <p:cNvSpPr txBox="1"/>
          <p:nvPr/>
        </p:nvSpPr>
        <p:spPr>
          <a:xfrm>
            <a:off x="5025045" y="3701134"/>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sp>
        <p:nvSpPr>
          <p:cNvPr id="45" name="TextBox 44"/>
          <p:cNvSpPr txBox="1"/>
          <p:nvPr/>
        </p:nvSpPr>
        <p:spPr>
          <a:xfrm>
            <a:off x="5911134" y="3695335"/>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sp>
        <p:nvSpPr>
          <p:cNvPr id="46" name="TextBox 45"/>
          <p:cNvSpPr txBox="1"/>
          <p:nvPr/>
        </p:nvSpPr>
        <p:spPr>
          <a:xfrm>
            <a:off x="6772313" y="3701134"/>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cxnSp>
        <p:nvCxnSpPr>
          <p:cNvPr id="17" name="Straight Arrow Connector 16"/>
          <p:cNvCxnSpPr/>
          <p:nvPr/>
        </p:nvCxnSpPr>
        <p:spPr>
          <a:xfrm flipV="1">
            <a:off x="4367809" y="3996064"/>
            <a:ext cx="556235" cy="18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250821" y="3817856"/>
            <a:ext cx="556235" cy="18902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114917" y="4089069"/>
            <a:ext cx="575150" cy="83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6966339" y="3810043"/>
            <a:ext cx="533819" cy="29134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39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9" grpId="0"/>
      <p:bldP spid="40" grpId="0"/>
      <p:bldP spid="41" grpId="0"/>
      <p:bldP spid="2" grpId="0"/>
      <p:bldP spid="25" grpId="0"/>
      <p:bldP spid="27" grpId="0"/>
      <p:bldP spid="28" grpId="0"/>
      <p:bldP spid="3" grpId="0"/>
      <p:bldP spid="42" grpId="0"/>
      <p:bldP spid="8" grpId="0"/>
      <p:bldP spid="44" grpId="0"/>
      <p:bldP spid="45" grpId="0"/>
      <p:bldP spid="4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26" name="Straight Arrow Connector 25"/>
          <p:cNvCxnSpPr>
            <a:stCxn id="9" idx="5"/>
            <a:endCxn id="13" idx="0"/>
          </p:cNvCxnSpPr>
          <p:nvPr/>
        </p:nvCxnSpPr>
        <p:spPr>
          <a:xfrm>
            <a:off x="6339590" y="2361984"/>
            <a:ext cx="917540" cy="13910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0" idx="0"/>
          </p:cNvCxnSpPr>
          <p:nvPr/>
        </p:nvCxnSpPr>
        <p:spPr>
          <a:xfrm flipH="1">
            <a:off x="4664842" y="2361984"/>
            <a:ext cx="1025552" cy="139105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55940" y="1808820"/>
            <a:ext cx="918102" cy="648072"/>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srgbClr val="1F497D"/>
              </a:solidFill>
              <a:latin typeface="Arial" panose="020B0604020202020204" pitchFamily="34" charset="0"/>
              <a:cs typeface="Arial" panose="020B0604020202020204" pitchFamily="34" charset="0"/>
            </a:endParaRPr>
          </a:p>
        </p:txBody>
      </p:sp>
      <p:sp>
        <p:nvSpPr>
          <p:cNvPr id="10" name="Rectangle 9"/>
          <p:cNvSpPr/>
          <p:nvPr/>
        </p:nvSpPr>
        <p:spPr>
          <a:xfrm>
            <a:off x="4313802"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1" name="Rectangle 10"/>
          <p:cNvSpPr/>
          <p:nvPr/>
        </p:nvSpPr>
        <p:spPr>
          <a:xfrm>
            <a:off x="5177898"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2" name="Rectangle 11"/>
          <p:cNvSpPr/>
          <p:nvPr/>
        </p:nvSpPr>
        <p:spPr>
          <a:xfrm>
            <a:off x="6041994"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sp>
        <p:nvSpPr>
          <p:cNvPr id="13" name="Rectangle 12"/>
          <p:cNvSpPr/>
          <p:nvPr/>
        </p:nvSpPr>
        <p:spPr>
          <a:xfrm>
            <a:off x="6906090" y="3753036"/>
            <a:ext cx="702078" cy="486054"/>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de-CH" sz="1350">
              <a:solidFill>
                <a:prstClr val="white"/>
              </a:solidFill>
              <a:latin typeface="Calibri"/>
            </a:endParaRPr>
          </a:p>
        </p:txBody>
      </p:sp>
      <p:cxnSp>
        <p:nvCxnSpPr>
          <p:cNvPr id="16" name="Straight Arrow Connector 15"/>
          <p:cNvCxnSpPr>
            <a:endCxn id="11" idx="0"/>
          </p:cNvCxnSpPr>
          <p:nvPr/>
        </p:nvCxnSpPr>
        <p:spPr>
          <a:xfrm flipH="1">
            <a:off x="5528938" y="2456892"/>
            <a:ext cx="351039" cy="129614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2" idx="0"/>
          </p:cNvCxnSpPr>
          <p:nvPr/>
        </p:nvCxnSpPr>
        <p:spPr>
          <a:xfrm>
            <a:off x="6150007" y="2456892"/>
            <a:ext cx="243027" cy="1296144"/>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37838" y="1103079"/>
            <a:ext cx="3188492" cy="646331"/>
          </a:xfrm>
          <a:prstGeom prst="rect">
            <a:avLst/>
          </a:prstGeom>
          <a:noFill/>
          <a:ln>
            <a:noFill/>
          </a:ln>
        </p:spPr>
        <p:txBody>
          <a:bodyPr wrap="square" rtlCol="0">
            <a:spAutoFit/>
          </a:bodyPr>
          <a:lstStyle/>
          <a:p>
            <a:pPr defTabSz="685800"/>
            <a:r>
              <a:rPr lang="de-CH" sz="1200" dirty="0">
                <a:solidFill>
                  <a:prstClr val="white"/>
                </a:solidFill>
                <a:latin typeface="Arial" panose="020B0604020202020204" pitchFamily="34" charset="0"/>
                <a:cs typeface="Arial" panose="020B0604020202020204" pitchFamily="34" charset="0"/>
              </a:rPr>
              <a:t>      	</a:t>
            </a:r>
            <a:r>
              <a:rPr lang="de-CH" sz="1200">
                <a:solidFill>
                  <a:prstClr val="white"/>
                </a:solidFill>
                <a:latin typeface="Arial" panose="020B0604020202020204" pitchFamily="34" charset="0"/>
                <a:cs typeface="Arial" panose="020B0604020202020204" pitchFamily="34" charset="0"/>
              </a:rPr>
              <a:t>       </a:t>
            </a:r>
            <a:r>
              <a:rPr lang="de-CH" sz="1200">
                <a:solidFill>
                  <a:srgbClr val="4BACC6">
                    <a:lumMod val="75000"/>
                  </a:srgbClr>
                </a:solidFill>
                <a:latin typeface="Arial" panose="020B0604020202020204" pitchFamily="34" charset="0"/>
                <a:cs typeface="Arial" panose="020B0604020202020204" pitchFamily="34" charset="0"/>
              </a:rPr>
              <a:t>Latentes Profil </a:t>
            </a:r>
            <a:r>
              <a:rPr lang="de-CH" sz="1200" dirty="0">
                <a:solidFill>
                  <a:srgbClr val="4BACC6">
                    <a:lumMod val="75000"/>
                  </a:srgbClr>
                </a:solidFill>
                <a:latin typeface="Arial" panose="020B0604020202020204" pitchFamily="34" charset="0"/>
                <a:cs typeface="Arial" panose="020B0604020202020204" pitchFamily="34" charset="0"/>
              </a:rPr>
              <a:t>1</a:t>
            </a:r>
            <a:endParaRPr lang="de-CH" sz="900" dirty="0">
              <a:solidFill>
                <a:srgbClr val="4BACC6">
                  <a:lumMod val="75000"/>
                </a:srgbClr>
              </a:solidFill>
              <a:latin typeface="Arial" panose="020B0604020202020204" pitchFamily="34" charset="0"/>
              <a:cs typeface="Arial" panose="020B0604020202020204" pitchFamily="34" charset="0"/>
            </a:endParaRPr>
          </a:p>
          <a:p>
            <a:pPr defTabSz="685800"/>
            <a:r>
              <a:rPr lang="de-CH" sz="1200">
                <a:solidFill>
                  <a:prstClr val="white"/>
                </a:solidFill>
                <a:latin typeface="Arial" panose="020B0604020202020204" pitchFamily="34" charset="0"/>
                <a:cs typeface="Arial" panose="020B0604020202020204" pitchFamily="34" charset="0"/>
              </a:rPr>
              <a:t>	</a:t>
            </a:r>
            <a:r>
              <a:rPr lang="de-CH" sz="1200">
                <a:solidFill>
                  <a:srgbClr val="7030A0"/>
                </a:solidFill>
                <a:latin typeface="Arial" panose="020B0604020202020204" pitchFamily="34" charset="0"/>
                <a:cs typeface="Arial" panose="020B0604020202020204" pitchFamily="34" charset="0"/>
              </a:rPr>
              <a:t>Latentes Profil </a:t>
            </a:r>
            <a:r>
              <a:rPr lang="de-CH" sz="1200" dirty="0">
                <a:solidFill>
                  <a:srgbClr val="7030A0"/>
                </a:solidFill>
                <a:latin typeface="Arial" panose="020B0604020202020204" pitchFamily="34" charset="0"/>
                <a:cs typeface="Arial" panose="020B0604020202020204" pitchFamily="34" charset="0"/>
              </a:rPr>
              <a:t>2</a:t>
            </a:r>
            <a:endParaRPr lang="de-CH" sz="900" dirty="0">
              <a:solidFill>
                <a:srgbClr val="7030A0"/>
              </a:solidFill>
              <a:latin typeface="Arial" panose="020B0604020202020204" pitchFamily="34" charset="0"/>
              <a:cs typeface="Arial" panose="020B0604020202020204" pitchFamily="34" charset="0"/>
            </a:endParaRPr>
          </a:p>
          <a:p>
            <a:pPr defTabSz="685800"/>
            <a:r>
              <a:rPr lang="de-CH" sz="1200" dirty="0">
                <a:solidFill>
                  <a:prstClr val="white"/>
                </a:solidFill>
                <a:latin typeface="Arial" panose="020B0604020202020204" pitchFamily="34" charset="0"/>
                <a:cs typeface="Arial" panose="020B0604020202020204" pitchFamily="34" charset="0"/>
              </a:rPr>
              <a:t>	</a:t>
            </a:r>
            <a:r>
              <a:rPr lang="de-CH" sz="1200">
                <a:solidFill>
                  <a:prstClr val="white"/>
                </a:solidFill>
                <a:latin typeface="Arial" panose="020B0604020202020204" pitchFamily="34" charset="0"/>
                <a:cs typeface="Arial" panose="020B0604020202020204" pitchFamily="34" charset="0"/>
              </a:rPr>
              <a:t>	</a:t>
            </a:r>
            <a:r>
              <a:rPr lang="de-CH" sz="1200">
                <a:solidFill>
                  <a:srgbClr val="C0504D">
                    <a:lumMod val="75000"/>
                  </a:srgbClr>
                </a:solidFill>
                <a:latin typeface="Arial" panose="020B0604020202020204" pitchFamily="34" charset="0"/>
                <a:cs typeface="Arial" panose="020B0604020202020204" pitchFamily="34" charset="0"/>
              </a:rPr>
              <a:t>Latentes Profil </a:t>
            </a:r>
            <a:r>
              <a:rPr lang="de-CH" sz="1200" dirty="0">
                <a:solidFill>
                  <a:srgbClr val="C0504D">
                    <a:lumMod val="75000"/>
                  </a:srgbClr>
                </a:solidFill>
                <a:latin typeface="Arial" panose="020B0604020202020204" pitchFamily="34" charset="0"/>
                <a:cs typeface="Arial" panose="020B0604020202020204" pitchFamily="34" charset="0"/>
              </a:rPr>
              <a:t>3</a:t>
            </a:r>
            <a:endParaRPr lang="de-CH" sz="900" dirty="0">
              <a:solidFill>
                <a:srgbClr val="C0504D">
                  <a:lumMod val="75000"/>
                </a:srgbClr>
              </a:solidFill>
              <a:latin typeface="Arial" panose="020B0604020202020204" pitchFamily="34" charset="0"/>
              <a:cs typeface="Arial" panose="020B0604020202020204" pitchFamily="34" charset="0"/>
            </a:endParaRPr>
          </a:p>
        </p:txBody>
      </p:sp>
      <p:cxnSp>
        <p:nvCxnSpPr>
          <p:cNvPr id="17" name="Straight Connector 16"/>
          <p:cNvCxnSpPr/>
          <p:nvPr/>
        </p:nvCxnSpPr>
        <p:spPr>
          <a:xfrm>
            <a:off x="5544852" y="1198241"/>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63952" y="1189817"/>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98858" y="1172561"/>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987988" y="1589132"/>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58261" y="1390869"/>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041994" y="1589132"/>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231904" y="1390869"/>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490210" y="4733241"/>
            <a:ext cx="6008168" cy="507831"/>
          </a:xfrm>
          <a:prstGeom prst="rect">
            <a:avLst/>
          </a:prstGeom>
          <a:noFill/>
        </p:spPr>
        <p:txBody>
          <a:bodyPr wrap="square" rtlCol="0">
            <a:spAutoFit/>
          </a:bodyPr>
          <a:lstStyle/>
          <a:p>
            <a:pPr defTabSz="685800"/>
            <a:r>
              <a:rPr lang="de-CH" sz="1350" b="1">
                <a:solidFill>
                  <a:prstClr val="white"/>
                </a:solidFill>
                <a:latin typeface="Arial" panose="020B0604020202020204" pitchFamily="34" charset="0"/>
                <a:cs typeface="Arial" panose="020B0604020202020204" pitchFamily="34" charset="0"/>
              </a:rPr>
              <a:t>Unterschiedliche Profile von Extraversion</a:t>
            </a:r>
            <a:r>
              <a:rPr lang="de-CH" sz="1350">
                <a:solidFill>
                  <a:prstClr val="white"/>
                </a:solidFill>
                <a:latin typeface="Arial" panose="020B0604020202020204" pitchFamily="34" charset="0"/>
                <a:cs typeface="Arial" panose="020B0604020202020204" pitchFamily="34" charset="0"/>
              </a:rPr>
              <a:t>: Erwartete Mittelwerte in Richtung zustimmender Antworten </a:t>
            </a:r>
            <a:r>
              <a:rPr lang="de-CH" sz="1350" b="1">
                <a:solidFill>
                  <a:prstClr val="white"/>
                </a:solidFill>
                <a:latin typeface="Arial" panose="020B0604020202020204" pitchFamily="34" charset="0"/>
                <a:cs typeface="Arial" panose="020B0604020202020204" pitchFamily="34" charset="0"/>
              </a:rPr>
              <a:t>unterscheiden sich zwischen Profilen</a:t>
            </a:r>
          </a:p>
        </p:txBody>
      </p:sp>
      <p:sp>
        <p:nvSpPr>
          <p:cNvPr id="27" name="TextBox 26"/>
          <p:cNvSpPr txBox="1"/>
          <p:nvPr/>
        </p:nvSpPr>
        <p:spPr>
          <a:xfrm>
            <a:off x="4160949" y="3704002"/>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sp>
        <p:nvSpPr>
          <p:cNvPr id="28" name="TextBox 27"/>
          <p:cNvSpPr txBox="1"/>
          <p:nvPr/>
        </p:nvSpPr>
        <p:spPr>
          <a:xfrm>
            <a:off x="5025045" y="3701134"/>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sp>
        <p:nvSpPr>
          <p:cNvPr id="29" name="TextBox 28"/>
          <p:cNvSpPr txBox="1"/>
          <p:nvPr/>
        </p:nvSpPr>
        <p:spPr>
          <a:xfrm>
            <a:off x="5911134" y="3695335"/>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sp>
        <p:nvSpPr>
          <p:cNvPr id="30" name="TextBox 29"/>
          <p:cNvSpPr txBox="1"/>
          <p:nvPr/>
        </p:nvSpPr>
        <p:spPr>
          <a:xfrm>
            <a:off x="6772313" y="3701134"/>
            <a:ext cx="540060" cy="611706"/>
          </a:xfrm>
          <a:prstGeom prst="rect">
            <a:avLst/>
          </a:prstGeom>
          <a:noFill/>
        </p:spPr>
        <p:txBody>
          <a:bodyPr wrap="square" rtlCol="0">
            <a:spAutoFit/>
          </a:bodyPr>
          <a:lstStyle/>
          <a:p>
            <a:pPr defTabSz="685800"/>
            <a:r>
              <a:rPr lang="de-CH" sz="675">
                <a:solidFill>
                  <a:prstClr val="white"/>
                </a:solidFill>
                <a:latin typeface="Arial" panose="020B0604020202020204" pitchFamily="34" charset="0"/>
                <a:cs typeface="Arial" panose="020B0604020202020204" pitchFamily="34" charset="0"/>
              </a:rPr>
              <a:t>5</a:t>
            </a:r>
          </a:p>
          <a:p>
            <a:pPr defTabSz="685800"/>
            <a:r>
              <a:rPr lang="de-CH" sz="675">
                <a:solidFill>
                  <a:prstClr val="white"/>
                </a:solidFill>
                <a:latin typeface="Arial" panose="020B0604020202020204" pitchFamily="34" charset="0"/>
                <a:cs typeface="Arial" panose="020B0604020202020204" pitchFamily="34" charset="0"/>
              </a:rPr>
              <a:t>4</a:t>
            </a:r>
          </a:p>
          <a:p>
            <a:pPr defTabSz="685800"/>
            <a:r>
              <a:rPr lang="de-CH" sz="675">
                <a:solidFill>
                  <a:prstClr val="white"/>
                </a:solidFill>
                <a:latin typeface="Arial" panose="020B0604020202020204" pitchFamily="34" charset="0"/>
                <a:cs typeface="Arial" panose="020B0604020202020204" pitchFamily="34" charset="0"/>
              </a:rPr>
              <a:t>3</a:t>
            </a:r>
          </a:p>
          <a:p>
            <a:pPr defTabSz="685800"/>
            <a:r>
              <a:rPr lang="de-CH" sz="675">
                <a:solidFill>
                  <a:prstClr val="white"/>
                </a:solidFill>
                <a:latin typeface="Arial" panose="020B0604020202020204" pitchFamily="34" charset="0"/>
                <a:cs typeface="Arial" panose="020B0604020202020204" pitchFamily="34" charset="0"/>
              </a:rPr>
              <a:t>2</a:t>
            </a:r>
          </a:p>
          <a:p>
            <a:pPr defTabSz="685800"/>
            <a:r>
              <a:rPr lang="de-CH" sz="675">
                <a:solidFill>
                  <a:prstClr val="white"/>
                </a:solidFill>
                <a:latin typeface="Arial" panose="020B0604020202020204" pitchFamily="34" charset="0"/>
                <a:cs typeface="Arial" panose="020B0604020202020204" pitchFamily="34" charset="0"/>
              </a:rPr>
              <a:t>1</a:t>
            </a:r>
          </a:p>
        </p:txBody>
      </p:sp>
      <p:cxnSp>
        <p:nvCxnSpPr>
          <p:cNvPr id="35" name="Straight Connector 34"/>
          <p:cNvCxnSpPr/>
          <p:nvPr/>
        </p:nvCxnSpPr>
        <p:spPr>
          <a:xfrm>
            <a:off x="4421814" y="4120917"/>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285910" y="4077073"/>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150006" y="4032995"/>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14102" y="4086364"/>
            <a:ext cx="0" cy="87923"/>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4421817" y="4120919"/>
            <a:ext cx="864095" cy="53369"/>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279498" y="4076956"/>
            <a:ext cx="870509" cy="4146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6150009" y="4074067"/>
            <a:ext cx="864095" cy="540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601746" y="3798386"/>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465841" y="3833056"/>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29937" y="3788978"/>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194033" y="3826995"/>
            <a:ext cx="0" cy="87923"/>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4610913" y="3848971"/>
            <a:ext cx="854930" cy="27931"/>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459429" y="3832939"/>
            <a:ext cx="870509" cy="41468"/>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6329940" y="3830050"/>
            <a:ext cx="864095" cy="54002"/>
          </a:xfrm>
          <a:prstGeom prst="line">
            <a:avLst/>
          </a:prstGeom>
          <a:ln w="95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849911" y="3775012"/>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04946" y="4128070"/>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575858" y="3868643"/>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7439737" y="3862934"/>
            <a:ext cx="0" cy="8792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flipV="1">
            <a:off x="4856108" y="3818477"/>
            <a:ext cx="848350" cy="363577"/>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5711546" y="3909183"/>
            <a:ext cx="864096" cy="260355"/>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6582054" y="3906895"/>
            <a:ext cx="857684" cy="10376"/>
          </a:xfrm>
          <a:prstGeom prst="line">
            <a:avLst/>
          </a:prstGeom>
          <a:ln w="952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406559" y="2439297"/>
            <a:ext cx="1755380" cy="507831"/>
          </a:xfrm>
          <a:prstGeom prst="rect">
            <a:avLst/>
          </a:prstGeom>
          <a:noFill/>
        </p:spPr>
        <p:txBody>
          <a:bodyPr wrap="square" rtlCol="0">
            <a:spAutoFit/>
          </a:bodyPr>
          <a:lstStyle/>
          <a:p>
            <a:pPr defTabSz="685800"/>
            <a:r>
              <a:rPr lang="de-CH" sz="1350" i="1">
                <a:solidFill>
                  <a:prstClr val="white"/>
                </a:solidFill>
                <a:latin typeface="Arial" panose="020B0604020202020204" pitchFamily="34" charset="0"/>
                <a:cs typeface="Arial" panose="020B0604020202020204" pitchFamily="34" charset="0"/>
              </a:rPr>
              <a:t>Nun sind dies </a:t>
            </a:r>
            <a:r>
              <a:rPr lang="de-CH" sz="1350" b="1" i="1">
                <a:solidFill>
                  <a:prstClr val="white"/>
                </a:solidFill>
                <a:latin typeface="Arial" panose="020B0604020202020204" pitchFamily="34" charset="0"/>
                <a:cs typeface="Arial" panose="020B0604020202020204" pitchFamily="34" charset="0"/>
              </a:rPr>
              <a:t>Profile</a:t>
            </a:r>
            <a:r>
              <a:rPr lang="de-CH" sz="1350" i="1">
                <a:solidFill>
                  <a:prstClr val="white"/>
                </a:solidFill>
                <a:latin typeface="Arial" panose="020B0604020202020204" pitchFamily="34" charset="0"/>
                <a:cs typeface="Arial" panose="020B0604020202020204" pitchFamily="34" charset="0"/>
              </a:rPr>
              <a:t>!</a:t>
            </a:r>
          </a:p>
        </p:txBody>
      </p:sp>
      <p:cxnSp>
        <p:nvCxnSpPr>
          <p:cNvPr id="63" name="Straight Arrow Connector 62"/>
          <p:cNvCxnSpPr/>
          <p:nvPr/>
        </p:nvCxnSpPr>
        <p:spPr>
          <a:xfrm flipV="1">
            <a:off x="4470440" y="2171287"/>
            <a:ext cx="972389" cy="296984"/>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936844" y="2421342"/>
            <a:ext cx="2723553" cy="507831"/>
          </a:xfrm>
          <a:prstGeom prst="rect">
            <a:avLst/>
          </a:prstGeom>
          <a:noFill/>
        </p:spPr>
        <p:txBody>
          <a:bodyPr wrap="square" rtlCol="0">
            <a:spAutoFit/>
          </a:bodyPr>
          <a:lstStyle/>
          <a:p>
            <a:pPr defTabSz="685800"/>
            <a:r>
              <a:rPr lang="de-CH" sz="1350" i="1">
                <a:solidFill>
                  <a:prstClr val="white"/>
                </a:solidFill>
                <a:latin typeface="Arial" panose="020B0604020202020204" pitchFamily="34" charset="0"/>
                <a:cs typeface="Arial" panose="020B0604020202020204" pitchFamily="34" charset="0"/>
              </a:rPr>
              <a:t>In anderen Worten, eine </a:t>
            </a:r>
            <a:r>
              <a:rPr lang="de-CH" sz="1350" b="1" i="1">
                <a:solidFill>
                  <a:prstClr val="white"/>
                </a:solidFill>
                <a:latin typeface="Arial" panose="020B0604020202020204" pitchFamily="34" charset="0"/>
                <a:cs typeface="Arial" panose="020B0604020202020204" pitchFamily="34" charset="0"/>
              </a:rPr>
              <a:t>kategoriale latente Variable</a:t>
            </a:r>
            <a:r>
              <a:rPr lang="de-CH" sz="1350" i="1">
                <a:solidFill>
                  <a:prstClr val="white"/>
                </a:solidFill>
                <a:latin typeface="Arial" panose="020B0604020202020204" pitchFamily="34" charset="0"/>
                <a:cs typeface="Arial" panose="020B0604020202020204" pitchFamily="34" charset="0"/>
              </a:rPr>
              <a:t>!</a:t>
            </a:r>
          </a:p>
        </p:txBody>
      </p:sp>
      <p:cxnSp>
        <p:nvCxnSpPr>
          <p:cNvPr id="65" name="Straight Arrow Connector 64"/>
          <p:cNvCxnSpPr/>
          <p:nvPr/>
        </p:nvCxnSpPr>
        <p:spPr>
          <a:xfrm flipH="1" flipV="1">
            <a:off x="6573238" y="2135862"/>
            <a:ext cx="873474" cy="293999"/>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1"/>
          <p:cNvSpPr txBox="1"/>
          <p:nvPr/>
        </p:nvSpPr>
        <p:spPr>
          <a:xfrm>
            <a:off x="3746458" y="4298277"/>
            <a:ext cx="2862318" cy="3693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 im Zentrum der Aufmerk-</a:t>
            </a:r>
          </a:p>
          <a:p>
            <a:pPr defTabSz="685800"/>
            <a:r>
              <a:rPr lang="de-CH" sz="900" i="1">
                <a:solidFill>
                  <a:prstClr val="white"/>
                </a:solidFill>
                <a:latin typeface="Arial" panose="020B0604020202020204" pitchFamily="34" charset="0"/>
                <a:cs typeface="Arial" panose="020B0604020202020204" pitchFamily="34" charset="0"/>
              </a:rPr>
              <a:t>samkeit</a:t>
            </a:r>
          </a:p>
        </p:txBody>
      </p:sp>
      <p:sp>
        <p:nvSpPr>
          <p:cNvPr id="58" name="TextBox 24"/>
          <p:cNvSpPr txBox="1"/>
          <p:nvPr/>
        </p:nvSpPr>
        <p:spPr>
          <a:xfrm>
            <a:off x="5161940" y="4463821"/>
            <a:ext cx="98806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mag Parties</a:t>
            </a:r>
          </a:p>
        </p:txBody>
      </p:sp>
      <p:sp>
        <p:nvSpPr>
          <p:cNvPr id="59" name="TextBox 26"/>
          <p:cNvSpPr txBox="1"/>
          <p:nvPr/>
        </p:nvSpPr>
        <p:spPr>
          <a:xfrm>
            <a:off x="5794855" y="4298277"/>
            <a:ext cx="152784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gerne unter Leuten</a:t>
            </a:r>
          </a:p>
        </p:txBody>
      </p:sp>
      <p:sp>
        <p:nvSpPr>
          <p:cNvPr id="60" name="TextBox 27"/>
          <p:cNvSpPr txBox="1"/>
          <p:nvPr/>
        </p:nvSpPr>
        <p:spPr>
          <a:xfrm>
            <a:off x="6449927" y="4468484"/>
            <a:ext cx="2212320" cy="369332"/>
          </a:xfrm>
          <a:prstGeom prst="rect">
            <a:avLst/>
          </a:prstGeom>
          <a:noFill/>
        </p:spPr>
        <p:txBody>
          <a:bodyPr wrap="square" rtlCol="0">
            <a:spAutoFit/>
          </a:bodyPr>
          <a:lstStyle/>
          <a:p>
            <a:pPr defTabSz="685800"/>
            <a:r>
              <a:rPr lang="de-CH" sz="900" i="1" dirty="0">
                <a:solidFill>
                  <a:prstClr val="white"/>
                </a:solidFill>
                <a:latin typeface="Arial" panose="020B0604020202020204" pitchFamily="34" charset="0"/>
                <a:cs typeface="Arial" panose="020B0604020202020204" pitchFamily="34" charset="0"/>
              </a:rPr>
              <a:t>Ich lerne gerne viele neue Leute kennen</a:t>
            </a:r>
          </a:p>
        </p:txBody>
      </p:sp>
      <p:cxnSp>
        <p:nvCxnSpPr>
          <p:cNvPr id="61" name="Straight Arrow Connector 47"/>
          <p:cNvCxnSpPr/>
          <p:nvPr/>
        </p:nvCxnSpPr>
        <p:spPr>
          <a:xfrm flipV="1">
            <a:off x="6114917" y="4089069"/>
            <a:ext cx="575150" cy="838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41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62" grpId="0"/>
      <p:bldP spid="64" grpId="0"/>
      <p:bldP spid="57" grpId="0"/>
      <p:bldP spid="58" grpId="0"/>
      <p:bldP spid="59" grpId="0"/>
      <p:bldP spid="60"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EDF65E-11F2-AAAC-BAFE-052EC166EDCB}"/>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5B20C35A-C55B-6BB1-9C09-8FCB93B54304}"/>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9E14BE40-2DC4-1ECD-0996-F6689B0F2050}"/>
              </a:ext>
            </a:extLst>
          </p:cNvPr>
          <p:cNvSpPr txBox="1"/>
          <p:nvPr/>
        </p:nvSpPr>
        <p:spPr>
          <a:xfrm>
            <a:off x="4725627" y="548680"/>
            <a:ext cx="4878236" cy="923330"/>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a:t>
            </a:r>
            <a:r>
              <a:rPr lang="de-CH" b="1" dirty="0">
                <a:solidFill>
                  <a:schemeClr val="bg1"/>
                </a:solidFill>
                <a:latin typeface="Arial" panose="020B0604020202020204" pitchFamily="34" charset="0"/>
                <a:cs typeface="Arial" panose="020B0604020202020204" pitchFamily="34" charset="0"/>
              </a:rPr>
              <a:t>eines latenten Faktormodells </a:t>
            </a:r>
            <a:r>
              <a:rPr lang="de-CH" dirty="0">
                <a:solidFill>
                  <a:schemeClr val="bg1"/>
                </a:solidFill>
                <a:latin typeface="Arial" panose="020B0604020202020204" pitchFamily="34" charset="0"/>
                <a:cs typeface="Arial" panose="020B0604020202020204" pitchFamily="34" charset="0"/>
              </a:rPr>
              <a:t>mit gleichen Faktorladungen</a:t>
            </a:r>
          </a:p>
        </p:txBody>
      </p:sp>
      <p:sp>
        <p:nvSpPr>
          <p:cNvPr id="2" name="Rechteck 1">
            <a:extLst>
              <a:ext uri="{FF2B5EF4-FFF2-40B4-BE49-F238E27FC236}">
                <a16:creationId xmlns:a16="http://schemas.microsoft.com/office/drawing/2014/main" id="{2BA484E9-F3DB-79B5-1E13-AC893F297A50}"/>
              </a:ext>
            </a:extLst>
          </p:cNvPr>
          <p:cNvSpPr/>
          <p:nvPr/>
        </p:nvSpPr>
        <p:spPr>
          <a:xfrm>
            <a:off x="5292869" y="4725144"/>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84B88FD6-22D8-913A-42CA-BE2529B64C60}"/>
              </a:ext>
            </a:extLst>
          </p:cNvPr>
          <p:cNvSpPr/>
          <p:nvPr/>
        </p:nvSpPr>
        <p:spPr>
          <a:xfrm>
            <a:off x="6337894" y="4720448"/>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7A18ED62-0D71-3139-28FF-C403D3828B1B}"/>
              </a:ext>
            </a:extLst>
          </p:cNvPr>
          <p:cNvSpPr/>
          <p:nvPr/>
        </p:nvSpPr>
        <p:spPr>
          <a:xfrm>
            <a:off x="7417615" y="4715752"/>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0" name="Rechteck 9">
            <a:extLst>
              <a:ext uri="{FF2B5EF4-FFF2-40B4-BE49-F238E27FC236}">
                <a16:creationId xmlns:a16="http://schemas.microsoft.com/office/drawing/2014/main" id="{FF88D36F-AC34-8C78-715F-2D28BAC22EB9}"/>
              </a:ext>
            </a:extLst>
          </p:cNvPr>
          <p:cNvSpPr/>
          <p:nvPr/>
        </p:nvSpPr>
        <p:spPr>
          <a:xfrm>
            <a:off x="4217965" y="4725144"/>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16" name="Textfeld 15">
            <a:extLst>
              <a:ext uri="{FF2B5EF4-FFF2-40B4-BE49-F238E27FC236}">
                <a16:creationId xmlns:a16="http://schemas.microsoft.com/office/drawing/2014/main" id="{2E90F314-D226-CF7D-10F4-FC5F0FEC6E30}"/>
              </a:ext>
            </a:extLst>
          </p:cNvPr>
          <p:cNvSpPr txBox="1"/>
          <p:nvPr/>
        </p:nvSpPr>
        <p:spPr>
          <a:xfrm>
            <a:off x="5029120" y="4054913"/>
            <a:ext cx="712356" cy="369332"/>
          </a:xfrm>
          <a:prstGeom prst="rect">
            <a:avLst/>
          </a:prstGeom>
          <a:noFill/>
        </p:spPr>
        <p:txBody>
          <a:bodyPr wrap="square" rtlCol="0">
            <a:spAutoFit/>
          </a:bodyPr>
          <a:lstStyle/>
          <a:p>
            <a:r>
              <a:rPr lang="de-CH" i="1" dirty="0">
                <a:solidFill>
                  <a:schemeClr val="bg1"/>
                </a:solidFill>
                <a:latin typeface="Arial" panose="020B0604020202020204" pitchFamily="34" charset="0"/>
                <a:cs typeface="Arial" panose="020B0604020202020204" pitchFamily="34" charset="0"/>
              </a:rPr>
              <a:t>r</a:t>
            </a:r>
            <a:endParaRPr lang="de-CH" i="1"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7" name="Textfeld 16">
            <a:extLst>
              <a:ext uri="{FF2B5EF4-FFF2-40B4-BE49-F238E27FC236}">
                <a16:creationId xmlns:a16="http://schemas.microsoft.com/office/drawing/2014/main" id="{381B23D7-3CE8-2250-9551-B0D5B813C640}"/>
              </a:ext>
            </a:extLst>
          </p:cNvPr>
          <p:cNvSpPr txBox="1"/>
          <p:nvPr/>
        </p:nvSpPr>
        <p:spPr>
          <a:xfrm>
            <a:off x="5730036" y="4056198"/>
            <a:ext cx="712356" cy="369332"/>
          </a:xfrm>
          <a:prstGeom prst="rect">
            <a:avLst/>
          </a:prstGeom>
          <a:noFill/>
        </p:spPr>
        <p:txBody>
          <a:bodyPr wrap="square" rtlCol="0">
            <a:spAutoFit/>
          </a:bodyPr>
          <a:lstStyle/>
          <a:p>
            <a:r>
              <a:rPr lang="de-CH" i="1" dirty="0">
                <a:solidFill>
                  <a:schemeClr val="bg1"/>
                </a:solidFill>
                <a:latin typeface="Arial" panose="020B0604020202020204" pitchFamily="34" charset="0"/>
                <a:cs typeface="Arial" panose="020B0604020202020204" pitchFamily="34" charset="0"/>
              </a:rPr>
              <a:t>r</a:t>
            </a:r>
            <a:endParaRPr lang="de-CH" i="1"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8" name="Textfeld 17">
            <a:extLst>
              <a:ext uri="{FF2B5EF4-FFF2-40B4-BE49-F238E27FC236}">
                <a16:creationId xmlns:a16="http://schemas.microsoft.com/office/drawing/2014/main" id="{F6984774-51C6-1566-25AF-D36844A60D9C}"/>
              </a:ext>
            </a:extLst>
          </p:cNvPr>
          <p:cNvSpPr txBox="1"/>
          <p:nvPr/>
        </p:nvSpPr>
        <p:spPr>
          <a:xfrm>
            <a:off x="6575105" y="4113348"/>
            <a:ext cx="712356" cy="369332"/>
          </a:xfrm>
          <a:prstGeom prst="rect">
            <a:avLst/>
          </a:prstGeom>
          <a:noFill/>
        </p:spPr>
        <p:txBody>
          <a:bodyPr wrap="square" rtlCol="0">
            <a:spAutoFit/>
          </a:bodyPr>
          <a:lstStyle/>
          <a:p>
            <a:r>
              <a:rPr lang="de-CH" i="1" dirty="0">
                <a:solidFill>
                  <a:schemeClr val="bg1"/>
                </a:solidFill>
                <a:latin typeface="Arial" panose="020B0604020202020204" pitchFamily="34" charset="0"/>
                <a:cs typeface="Arial" panose="020B0604020202020204" pitchFamily="34" charset="0"/>
              </a:rPr>
              <a:t>r</a:t>
            </a:r>
            <a:endParaRPr lang="de-CH" i="1" baseline="-25000" dirty="0">
              <a:solidFill>
                <a:schemeClr val="accent6">
                  <a:lumMod val="75000"/>
                </a:schemeClr>
              </a:solidFill>
              <a:latin typeface="Arial" panose="020B0604020202020204" pitchFamily="34" charset="0"/>
              <a:cs typeface="Arial" panose="020B0604020202020204" pitchFamily="34" charset="0"/>
            </a:endParaRPr>
          </a:p>
        </p:txBody>
      </p:sp>
      <p:sp>
        <p:nvSpPr>
          <p:cNvPr id="19" name="Textfeld 18">
            <a:extLst>
              <a:ext uri="{FF2B5EF4-FFF2-40B4-BE49-F238E27FC236}">
                <a16:creationId xmlns:a16="http://schemas.microsoft.com/office/drawing/2014/main" id="{6952FB35-C07A-A61F-33F4-9A7E3F03EB7D}"/>
              </a:ext>
            </a:extLst>
          </p:cNvPr>
          <p:cNvSpPr txBox="1"/>
          <p:nvPr/>
        </p:nvSpPr>
        <p:spPr>
          <a:xfrm>
            <a:off x="7408734" y="4095820"/>
            <a:ext cx="712356" cy="369332"/>
          </a:xfrm>
          <a:prstGeom prst="rect">
            <a:avLst/>
          </a:prstGeom>
          <a:noFill/>
        </p:spPr>
        <p:txBody>
          <a:bodyPr wrap="square" rtlCol="0">
            <a:spAutoFit/>
          </a:bodyPr>
          <a:lstStyle/>
          <a:p>
            <a:r>
              <a:rPr lang="de-CH" i="1" dirty="0">
                <a:solidFill>
                  <a:schemeClr val="bg1"/>
                </a:solidFill>
                <a:latin typeface="Arial" panose="020B0604020202020204" pitchFamily="34" charset="0"/>
                <a:cs typeface="Arial" panose="020B0604020202020204" pitchFamily="34" charset="0"/>
              </a:rPr>
              <a:t>r</a:t>
            </a:r>
            <a:endParaRPr lang="de-CH" i="1" baseline="-25000" dirty="0">
              <a:solidFill>
                <a:schemeClr val="accent6">
                  <a:lumMod val="75000"/>
                </a:schemeClr>
              </a:solidFill>
              <a:latin typeface="Arial" panose="020B0604020202020204" pitchFamily="34" charset="0"/>
              <a:cs typeface="Arial" panose="020B0604020202020204" pitchFamily="34" charset="0"/>
            </a:endParaRPr>
          </a:p>
        </p:txBody>
      </p:sp>
      <p:cxnSp>
        <p:nvCxnSpPr>
          <p:cNvPr id="20" name="Verbinder: gekrümmt 19">
            <a:extLst>
              <a:ext uri="{FF2B5EF4-FFF2-40B4-BE49-F238E27FC236}">
                <a16:creationId xmlns:a16="http://schemas.microsoft.com/office/drawing/2014/main" id="{3B1629D7-175D-1CAA-2C96-A715D2FC05C0}"/>
              </a:ext>
            </a:extLst>
          </p:cNvPr>
          <p:cNvCxnSpPr/>
          <p:nvPr/>
        </p:nvCxnSpPr>
        <p:spPr>
          <a:xfrm rot="5400000" flipH="1" flipV="1">
            <a:off x="5186196" y="4210745"/>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krümmt 20">
            <a:extLst>
              <a:ext uri="{FF2B5EF4-FFF2-40B4-BE49-F238E27FC236}">
                <a16:creationId xmlns:a16="http://schemas.microsoft.com/office/drawing/2014/main" id="{3B9789CC-1612-1B3D-7FFE-8637761673C1}"/>
              </a:ext>
            </a:extLst>
          </p:cNvPr>
          <p:cNvCxnSpPr>
            <a:cxnSpLocks/>
          </p:cNvCxnSpPr>
          <p:nvPr/>
        </p:nvCxnSpPr>
        <p:spPr>
          <a:xfrm rot="5400000" flipH="1" flipV="1">
            <a:off x="6233124" y="4197314"/>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74E5CF4A-D0F7-CF23-D5E9-FBD4D2A774B8}"/>
              </a:ext>
            </a:extLst>
          </p:cNvPr>
          <p:cNvCxnSpPr>
            <a:cxnSpLocks/>
          </p:cNvCxnSpPr>
          <p:nvPr/>
        </p:nvCxnSpPr>
        <p:spPr>
          <a:xfrm rot="5400000" flipH="1" flipV="1">
            <a:off x="7285113" y="4200987"/>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krümmt 22">
            <a:extLst>
              <a:ext uri="{FF2B5EF4-FFF2-40B4-BE49-F238E27FC236}">
                <a16:creationId xmlns:a16="http://schemas.microsoft.com/office/drawing/2014/main" id="{78359243-F856-DC14-A2ED-BB5A55FB3427}"/>
              </a:ext>
            </a:extLst>
          </p:cNvPr>
          <p:cNvCxnSpPr>
            <a:cxnSpLocks/>
          </p:cNvCxnSpPr>
          <p:nvPr/>
        </p:nvCxnSpPr>
        <p:spPr>
          <a:xfrm rot="5400000" flipH="1" flipV="1">
            <a:off x="5714028" y="3678216"/>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45ED00D8-C820-B631-724F-443EF8817FA9}"/>
              </a:ext>
            </a:extLst>
          </p:cNvPr>
          <p:cNvCxnSpPr>
            <a:cxnSpLocks/>
          </p:cNvCxnSpPr>
          <p:nvPr/>
        </p:nvCxnSpPr>
        <p:spPr>
          <a:xfrm rot="5400000" flipH="1" flipV="1">
            <a:off x="6752585" y="3673157"/>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krümmt 24">
            <a:extLst>
              <a:ext uri="{FF2B5EF4-FFF2-40B4-BE49-F238E27FC236}">
                <a16:creationId xmlns:a16="http://schemas.microsoft.com/office/drawing/2014/main" id="{20E25E34-50BB-34F5-A019-03379237EC17}"/>
              </a:ext>
            </a:extLst>
          </p:cNvPr>
          <p:cNvCxnSpPr>
            <a:cxnSpLocks/>
          </p:cNvCxnSpPr>
          <p:nvPr/>
        </p:nvCxnSpPr>
        <p:spPr>
          <a:xfrm rot="5400000" flipH="1" flipV="1">
            <a:off x="6233489" y="3154059"/>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1">
            <a:extLst>
              <a:ext uri="{FF2B5EF4-FFF2-40B4-BE49-F238E27FC236}">
                <a16:creationId xmlns:a16="http://schemas.microsoft.com/office/drawing/2014/main" id="{8BD3C456-1BB4-C132-76CA-1D9ED31812A8}"/>
              </a:ext>
            </a:extLst>
          </p:cNvPr>
          <p:cNvSpPr txBox="1"/>
          <p:nvPr/>
        </p:nvSpPr>
        <p:spPr>
          <a:xfrm>
            <a:off x="3999641" y="5308707"/>
            <a:ext cx="2862318" cy="3693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 im Zentrum der Aufmerk-</a:t>
            </a:r>
          </a:p>
          <a:p>
            <a:pPr defTabSz="685800"/>
            <a:r>
              <a:rPr lang="de-CH" sz="900" i="1">
                <a:solidFill>
                  <a:prstClr val="white"/>
                </a:solidFill>
                <a:latin typeface="Arial" panose="020B0604020202020204" pitchFamily="34" charset="0"/>
                <a:cs typeface="Arial" panose="020B0604020202020204" pitchFamily="34" charset="0"/>
              </a:rPr>
              <a:t>samkeit</a:t>
            </a:r>
          </a:p>
        </p:txBody>
      </p:sp>
      <p:sp>
        <p:nvSpPr>
          <p:cNvPr id="5" name="TextBox 24">
            <a:extLst>
              <a:ext uri="{FF2B5EF4-FFF2-40B4-BE49-F238E27FC236}">
                <a16:creationId xmlns:a16="http://schemas.microsoft.com/office/drawing/2014/main" id="{70113968-175B-1E11-F055-54E430D4A922}"/>
              </a:ext>
            </a:extLst>
          </p:cNvPr>
          <p:cNvSpPr txBox="1"/>
          <p:nvPr/>
        </p:nvSpPr>
        <p:spPr>
          <a:xfrm>
            <a:off x="5415123" y="5474251"/>
            <a:ext cx="98806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mag Parties</a:t>
            </a:r>
          </a:p>
        </p:txBody>
      </p:sp>
      <p:sp>
        <p:nvSpPr>
          <p:cNvPr id="6" name="TextBox 26">
            <a:extLst>
              <a:ext uri="{FF2B5EF4-FFF2-40B4-BE49-F238E27FC236}">
                <a16:creationId xmlns:a16="http://schemas.microsoft.com/office/drawing/2014/main" id="{C713E17F-05A2-E332-E163-804BD714CCB3}"/>
              </a:ext>
            </a:extLst>
          </p:cNvPr>
          <p:cNvSpPr txBox="1"/>
          <p:nvPr/>
        </p:nvSpPr>
        <p:spPr>
          <a:xfrm>
            <a:off x="6048038" y="5308707"/>
            <a:ext cx="1527847" cy="230832"/>
          </a:xfrm>
          <a:prstGeom prst="rect">
            <a:avLst/>
          </a:prstGeom>
          <a:noFill/>
        </p:spPr>
        <p:txBody>
          <a:bodyPr wrap="square" rtlCol="0">
            <a:spAutoFit/>
          </a:bodyPr>
          <a:lstStyle/>
          <a:p>
            <a:pPr defTabSz="685800"/>
            <a:r>
              <a:rPr lang="de-CH" sz="900" i="1">
                <a:solidFill>
                  <a:prstClr val="white"/>
                </a:solidFill>
                <a:latin typeface="Arial" panose="020B0604020202020204" pitchFamily="34" charset="0"/>
                <a:cs typeface="Arial" panose="020B0604020202020204" pitchFamily="34" charset="0"/>
              </a:rPr>
              <a:t>Ich bin gerne unter Leuten</a:t>
            </a:r>
          </a:p>
        </p:txBody>
      </p:sp>
      <p:sp>
        <p:nvSpPr>
          <p:cNvPr id="8" name="TextBox 27">
            <a:extLst>
              <a:ext uri="{FF2B5EF4-FFF2-40B4-BE49-F238E27FC236}">
                <a16:creationId xmlns:a16="http://schemas.microsoft.com/office/drawing/2014/main" id="{503B73BD-047E-8A4B-E722-726E5B10EF4A}"/>
              </a:ext>
            </a:extLst>
          </p:cNvPr>
          <p:cNvSpPr txBox="1"/>
          <p:nvPr/>
        </p:nvSpPr>
        <p:spPr>
          <a:xfrm>
            <a:off x="6703110" y="5478914"/>
            <a:ext cx="2212320" cy="369332"/>
          </a:xfrm>
          <a:prstGeom prst="rect">
            <a:avLst/>
          </a:prstGeom>
          <a:noFill/>
        </p:spPr>
        <p:txBody>
          <a:bodyPr wrap="square" rtlCol="0">
            <a:spAutoFit/>
          </a:bodyPr>
          <a:lstStyle/>
          <a:p>
            <a:pPr defTabSz="685800"/>
            <a:r>
              <a:rPr lang="de-CH" sz="900" i="1" dirty="0">
                <a:solidFill>
                  <a:prstClr val="white"/>
                </a:solidFill>
                <a:latin typeface="Arial" panose="020B0604020202020204" pitchFamily="34" charset="0"/>
                <a:cs typeface="Arial" panose="020B0604020202020204" pitchFamily="34" charset="0"/>
              </a:rPr>
              <a:t>Ich lerne gerne viele neue Leute kennen</a:t>
            </a:r>
          </a:p>
        </p:txBody>
      </p:sp>
    </p:spTree>
    <p:extLst>
      <p:ext uri="{BB962C8B-B14F-4D97-AF65-F5344CB8AC3E}">
        <p14:creationId xmlns:p14="http://schemas.microsoft.com/office/powerpoint/2010/main" val="3894844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000210-9062-A64B-983C-5A40D50E41B4}"/>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7C128677-A288-A8D5-E9ED-E479E7A7AD63}"/>
              </a:ext>
            </a:extLst>
          </p:cNvPr>
          <p:cNvSpPr txBox="1"/>
          <p:nvPr/>
        </p:nvSpPr>
        <p:spPr>
          <a:xfrm>
            <a:off x="3123424" y="548680"/>
            <a:ext cx="1568420"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Das sag ich</a:t>
            </a:r>
            <a:endParaRPr lang="de-CH" baseline="-25000" dirty="0">
              <a:solidFill>
                <a:prstClr val="white"/>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279D7C77-F783-8FED-78D4-BD7E6308CB1B}"/>
              </a:ext>
            </a:extLst>
          </p:cNvPr>
          <p:cNvSpPr txBox="1"/>
          <p:nvPr/>
        </p:nvSpPr>
        <p:spPr>
          <a:xfrm>
            <a:off x="4725627" y="548680"/>
            <a:ext cx="4878236" cy="923330"/>
          </a:xfrm>
          <a:prstGeom prst="rect">
            <a:avLst/>
          </a:prstGeom>
          <a:noFill/>
        </p:spPr>
        <p:txBody>
          <a:bodyPr wrap="square">
            <a:spAutoFit/>
          </a:bodyPr>
          <a:lstStyle/>
          <a:p>
            <a:pPr>
              <a:defRPr/>
            </a:pPr>
            <a:r>
              <a:rPr lang="de-CH" dirty="0">
                <a:solidFill>
                  <a:prstClr val="white"/>
                </a:solidFill>
                <a:latin typeface="Arial" panose="020B0604020202020204" pitchFamily="34" charset="0"/>
                <a:cs typeface="Arial" panose="020B0604020202020204" pitchFamily="34" charset="0"/>
              </a:rPr>
              <a:t>0. Summenscore entspricht der Annahme </a:t>
            </a:r>
            <a:r>
              <a:rPr lang="de-CH" b="1" dirty="0">
                <a:solidFill>
                  <a:prstClr val="white"/>
                </a:solidFill>
                <a:latin typeface="Arial" panose="020B0604020202020204" pitchFamily="34" charset="0"/>
                <a:cs typeface="Arial" panose="020B0604020202020204" pitchFamily="34" charset="0"/>
              </a:rPr>
              <a:t>eines latenten Faktormodells </a:t>
            </a:r>
            <a:r>
              <a:rPr lang="de-CH" dirty="0">
                <a:solidFill>
                  <a:prstClr val="white"/>
                </a:solidFill>
                <a:latin typeface="Arial" panose="020B0604020202020204" pitchFamily="34" charset="0"/>
                <a:cs typeface="Arial" panose="020B0604020202020204" pitchFamily="34" charset="0"/>
              </a:rPr>
              <a:t>mit gleichen Faktorladungen</a:t>
            </a:r>
          </a:p>
        </p:txBody>
      </p:sp>
      <p:sp>
        <p:nvSpPr>
          <p:cNvPr id="2" name="Rechteck 1">
            <a:extLst>
              <a:ext uri="{FF2B5EF4-FFF2-40B4-BE49-F238E27FC236}">
                <a16:creationId xmlns:a16="http://schemas.microsoft.com/office/drawing/2014/main" id="{C55F8180-4854-0B12-D6A4-6858E0EBDA46}"/>
              </a:ext>
            </a:extLst>
          </p:cNvPr>
          <p:cNvSpPr/>
          <p:nvPr/>
        </p:nvSpPr>
        <p:spPr>
          <a:xfrm>
            <a:off x="5292869" y="4725144"/>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9EAA135C-E0E5-7B78-4518-8F84AB016B74}"/>
              </a:ext>
            </a:extLst>
          </p:cNvPr>
          <p:cNvSpPr/>
          <p:nvPr/>
        </p:nvSpPr>
        <p:spPr>
          <a:xfrm>
            <a:off x="6337894" y="4720448"/>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9332D5D8-C1B4-3967-CCE6-B2CC31CDAE18}"/>
              </a:ext>
            </a:extLst>
          </p:cNvPr>
          <p:cNvSpPr/>
          <p:nvPr/>
        </p:nvSpPr>
        <p:spPr>
          <a:xfrm>
            <a:off x="7417615" y="4715752"/>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4</a:t>
            </a:r>
          </a:p>
        </p:txBody>
      </p:sp>
      <p:sp>
        <p:nvSpPr>
          <p:cNvPr id="10" name="Rechteck 9">
            <a:extLst>
              <a:ext uri="{FF2B5EF4-FFF2-40B4-BE49-F238E27FC236}">
                <a16:creationId xmlns:a16="http://schemas.microsoft.com/office/drawing/2014/main" id="{EDDA3D83-ABEB-FA56-CC78-84FF4BCFB766}"/>
              </a:ext>
            </a:extLst>
          </p:cNvPr>
          <p:cNvSpPr/>
          <p:nvPr/>
        </p:nvSpPr>
        <p:spPr>
          <a:xfrm>
            <a:off x="4217965" y="4725144"/>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1</a:t>
            </a:r>
          </a:p>
        </p:txBody>
      </p:sp>
      <p:sp>
        <p:nvSpPr>
          <p:cNvPr id="11" name="Ellipse 10">
            <a:extLst>
              <a:ext uri="{FF2B5EF4-FFF2-40B4-BE49-F238E27FC236}">
                <a16:creationId xmlns:a16="http://schemas.microsoft.com/office/drawing/2014/main" id="{5D0882C0-15B9-52E1-9712-C88E3FFFB647}"/>
              </a:ext>
            </a:extLst>
          </p:cNvPr>
          <p:cNvSpPr/>
          <p:nvPr/>
        </p:nvSpPr>
        <p:spPr>
          <a:xfrm>
            <a:off x="5514782" y="1953914"/>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Faktor-score</a:t>
            </a:r>
          </a:p>
        </p:txBody>
      </p:sp>
      <p:cxnSp>
        <p:nvCxnSpPr>
          <p:cNvPr id="12" name="Gerade Verbindung mit Pfeil 11">
            <a:extLst>
              <a:ext uri="{FF2B5EF4-FFF2-40B4-BE49-F238E27FC236}">
                <a16:creationId xmlns:a16="http://schemas.microsoft.com/office/drawing/2014/main" id="{73C42312-3733-13DB-5678-BD3F28997A49}"/>
              </a:ext>
            </a:extLst>
          </p:cNvPr>
          <p:cNvCxnSpPr>
            <a:cxnSpLocks/>
            <a:stCxn id="11" idx="3"/>
            <a:endCxn id="10" idx="0"/>
          </p:cNvCxnSpPr>
          <p:nvPr/>
        </p:nvCxnSpPr>
        <p:spPr>
          <a:xfrm flipH="1">
            <a:off x="4691845" y="2691466"/>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513F3628-8E88-ED19-9F72-2FAFAF89F95B}"/>
              </a:ext>
            </a:extLst>
          </p:cNvPr>
          <p:cNvCxnSpPr>
            <a:cxnSpLocks/>
            <a:endCxn id="2" idx="0"/>
          </p:cNvCxnSpPr>
          <p:nvPr/>
        </p:nvCxnSpPr>
        <p:spPr>
          <a:xfrm flipH="1">
            <a:off x="5730038" y="2801768"/>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8647AFC1-62B9-2408-13CF-A2D2ABC49C8D}"/>
              </a:ext>
            </a:extLst>
          </p:cNvPr>
          <p:cNvCxnSpPr>
            <a:cxnSpLocks/>
            <a:endCxn id="4" idx="0"/>
          </p:cNvCxnSpPr>
          <p:nvPr/>
        </p:nvCxnSpPr>
        <p:spPr>
          <a:xfrm>
            <a:off x="6409902" y="2797072"/>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FFBDC9B7-16BE-56F8-DD03-937D6AF7C89E}"/>
              </a:ext>
            </a:extLst>
          </p:cNvPr>
          <p:cNvCxnSpPr>
            <a:cxnSpLocks/>
            <a:stCxn id="11" idx="5"/>
            <a:endCxn id="9" idx="0"/>
          </p:cNvCxnSpPr>
          <p:nvPr/>
        </p:nvCxnSpPr>
        <p:spPr>
          <a:xfrm>
            <a:off x="6866962" y="2691466"/>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794BBA6-B4E7-40F7-D1C2-28825D5F9D73}"/>
              </a:ext>
            </a:extLst>
          </p:cNvPr>
          <p:cNvSpPr txBox="1"/>
          <p:nvPr/>
        </p:nvSpPr>
        <p:spPr>
          <a:xfrm>
            <a:off x="4830268"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7" name="Textfeld 16">
            <a:extLst>
              <a:ext uri="{FF2B5EF4-FFF2-40B4-BE49-F238E27FC236}">
                <a16:creationId xmlns:a16="http://schemas.microsoft.com/office/drawing/2014/main" id="{B9B7FC50-A91E-BCF5-0BB8-2E6257590A17}"/>
              </a:ext>
            </a:extLst>
          </p:cNvPr>
          <p:cNvSpPr txBox="1"/>
          <p:nvPr/>
        </p:nvSpPr>
        <p:spPr>
          <a:xfrm>
            <a:off x="5587262"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8" name="Textfeld 17">
            <a:extLst>
              <a:ext uri="{FF2B5EF4-FFF2-40B4-BE49-F238E27FC236}">
                <a16:creationId xmlns:a16="http://schemas.microsoft.com/office/drawing/2014/main" id="{4781965A-CC1E-6DB1-E4ED-CF71DE404621}"/>
              </a:ext>
            </a:extLst>
          </p:cNvPr>
          <p:cNvSpPr txBox="1"/>
          <p:nvPr/>
        </p:nvSpPr>
        <p:spPr>
          <a:xfrm>
            <a:off x="6270428"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9" name="Textfeld 18">
            <a:extLst>
              <a:ext uri="{FF2B5EF4-FFF2-40B4-BE49-F238E27FC236}">
                <a16:creationId xmlns:a16="http://schemas.microsoft.com/office/drawing/2014/main" id="{18A09A96-3E18-4789-44AD-007F2D2BBC5F}"/>
              </a:ext>
            </a:extLst>
          </p:cNvPr>
          <p:cNvSpPr txBox="1"/>
          <p:nvPr/>
        </p:nvSpPr>
        <p:spPr>
          <a:xfrm>
            <a:off x="6982784"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cxnSp>
        <p:nvCxnSpPr>
          <p:cNvPr id="20" name="Verbinder: gekrümmt 19">
            <a:extLst>
              <a:ext uri="{FF2B5EF4-FFF2-40B4-BE49-F238E27FC236}">
                <a16:creationId xmlns:a16="http://schemas.microsoft.com/office/drawing/2014/main" id="{7C1D1899-600A-22F9-82C9-970E5DAD307F}"/>
              </a:ext>
            </a:extLst>
          </p:cNvPr>
          <p:cNvCxnSpPr/>
          <p:nvPr/>
        </p:nvCxnSpPr>
        <p:spPr>
          <a:xfrm rot="5400000" flipH="1" flipV="1">
            <a:off x="5186196" y="4210745"/>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krümmt 20">
            <a:extLst>
              <a:ext uri="{FF2B5EF4-FFF2-40B4-BE49-F238E27FC236}">
                <a16:creationId xmlns:a16="http://schemas.microsoft.com/office/drawing/2014/main" id="{F4041274-95E6-EA3D-931F-CA5331C42322}"/>
              </a:ext>
            </a:extLst>
          </p:cNvPr>
          <p:cNvCxnSpPr>
            <a:cxnSpLocks/>
          </p:cNvCxnSpPr>
          <p:nvPr/>
        </p:nvCxnSpPr>
        <p:spPr>
          <a:xfrm rot="5400000" flipH="1" flipV="1">
            <a:off x="6233124" y="4197314"/>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1191E168-C17E-AD78-6A45-11D0E24267A0}"/>
              </a:ext>
            </a:extLst>
          </p:cNvPr>
          <p:cNvCxnSpPr>
            <a:cxnSpLocks/>
          </p:cNvCxnSpPr>
          <p:nvPr/>
        </p:nvCxnSpPr>
        <p:spPr>
          <a:xfrm rot="5400000" flipH="1" flipV="1">
            <a:off x="7285113" y="4200987"/>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krümmt 22">
            <a:extLst>
              <a:ext uri="{FF2B5EF4-FFF2-40B4-BE49-F238E27FC236}">
                <a16:creationId xmlns:a16="http://schemas.microsoft.com/office/drawing/2014/main" id="{65858C33-468B-59CF-8BF9-F3692D1D8C25}"/>
              </a:ext>
            </a:extLst>
          </p:cNvPr>
          <p:cNvCxnSpPr>
            <a:cxnSpLocks/>
          </p:cNvCxnSpPr>
          <p:nvPr/>
        </p:nvCxnSpPr>
        <p:spPr>
          <a:xfrm rot="5400000" flipH="1" flipV="1">
            <a:off x="5714028" y="3678216"/>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1816E4BA-78BD-B6B5-85D7-E2FB5AD73509}"/>
              </a:ext>
            </a:extLst>
          </p:cNvPr>
          <p:cNvCxnSpPr>
            <a:cxnSpLocks/>
          </p:cNvCxnSpPr>
          <p:nvPr/>
        </p:nvCxnSpPr>
        <p:spPr>
          <a:xfrm rot="5400000" flipH="1" flipV="1">
            <a:off x="6752585" y="3673157"/>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krümmt 24">
            <a:extLst>
              <a:ext uri="{FF2B5EF4-FFF2-40B4-BE49-F238E27FC236}">
                <a16:creationId xmlns:a16="http://schemas.microsoft.com/office/drawing/2014/main" id="{E7FDF152-D05E-3073-1E48-C475E6520896}"/>
              </a:ext>
            </a:extLst>
          </p:cNvPr>
          <p:cNvCxnSpPr>
            <a:cxnSpLocks/>
          </p:cNvCxnSpPr>
          <p:nvPr/>
        </p:nvCxnSpPr>
        <p:spPr>
          <a:xfrm rot="5400000" flipH="1" flipV="1">
            <a:off x="6233489" y="3154059"/>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8ACB6068-018E-6D38-75EC-13051853F1DB}"/>
              </a:ext>
            </a:extLst>
          </p:cNvPr>
          <p:cNvSpPr/>
          <p:nvPr/>
        </p:nvSpPr>
        <p:spPr>
          <a:xfrm>
            <a:off x="4193221"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27" name="Ellipse 26">
            <a:extLst>
              <a:ext uri="{FF2B5EF4-FFF2-40B4-BE49-F238E27FC236}">
                <a16:creationId xmlns:a16="http://schemas.microsoft.com/office/drawing/2014/main" id="{EC3FDB8D-7EA4-2814-C5AD-02FF8F58FECB}"/>
              </a:ext>
            </a:extLst>
          </p:cNvPr>
          <p:cNvSpPr/>
          <p:nvPr/>
        </p:nvSpPr>
        <p:spPr>
          <a:xfrm>
            <a:off x="5250727"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28" name="Ellipse 27">
            <a:extLst>
              <a:ext uri="{FF2B5EF4-FFF2-40B4-BE49-F238E27FC236}">
                <a16:creationId xmlns:a16="http://schemas.microsoft.com/office/drawing/2014/main" id="{E5D327EE-AF6A-811B-9942-ACDAF7FA1532}"/>
              </a:ext>
            </a:extLst>
          </p:cNvPr>
          <p:cNvSpPr/>
          <p:nvPr/>
        </p:nvSpPr>
        <p:spPr>
          <a:xfrm>
            <a:off x="6291773"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30" name="Ellipse 29">
            <a:extLst>
              <a:ext uri="{FF2B5EF4-FFF2-40B4-BE49-F238E27FC236}">
                <a16:creationId xmlns:a16="http://schemas.microsoft.com/office/drawing/2014/main" id="{CB3CD06D-FF3B-6B89-B60D-903778E908CC}"/>
              </a:ext>
            </a:extLst>
          </p:cNvPr>
          <p:cNvSpPr/>
          <p:nvPr/>
        </p:nvSpPr>
        <p:spPr>
          <a:xfrm>
            <a:off x="7360134"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cxnSp>
        <p:nvCxnSpPr>
          <p:cNvPr id="32" name="Gerade Verbindung mit Pfeil 31">
            <a:extLst>
              <a:ext uri="{FF2B5EF4-FFF2-40B4-BE49-F238E27FC236}">
                <a16:creationId xmlns:a16="http://schemas.microsoft.com/office/drawing/2014/main" id="{BD3C5486-82CA-0F4C-76F6-FCCF19BD5C8A}"/>
              </a:ext>
            </a:extLst>
          </p:cNvPr>
          <p:cNvCxnSpPr>
            <a:stCxn id="26" idx="0"/>
            <a:endCxn id="10" idx="2"/>
          </p:cNvCxnSpPr>
          <p:nvPr/>
        </p:nvCxnSpPr>
        <p:spPr>
          <a:xfrm flipV="1">
            <a:off x="4667100"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DAC03C85-7062-6D50-E81F-31C9487DC8D3}"/>
              </a:ext>
            </a:extLst>
          </p:cNvPr>
          <p:cNvCxnSpPr/>
          <p:nvPr/>
        </p:nvCxnSpPr>
        <p:spPr>
          <a:xfrm flipV="1">
            <a:off x="5734407" y="5281927"/>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C1F5BBB4-AC0B-5188-84AF-4F4E2ED80A22}"/>
              </a:ext>
            </a:extLst>
          </p:cNvPr>
          <p:cNvCxnSpPr/>
          <p:nvPr/>
        </p:nvCxnSpPr>
        <p:spPr>
          <a:xfrm flipV="1">
            <a:off x="6778024"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361AD56-24CB-8EA7-403E-305DDBF2768F}"/>
              </a:ext>
            </a:extLst>
          </p:cNvPr>
          <p:cNvCxnSpPr/>
          <p:nvPr/>
        </p:nvCxnSpPr>
        <p:spPr>
          <a:xfrm flipV="1">
            <a:off x="7824192" y="5286950"/>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01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F5B58A5-8F0E-5876-96B3-3076C1C062E4}"/>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4718F8F4-B189-7493-263E-649277D3F159}"/>
              </a:ext>
            </a:extLst>
          </p:cNvPr>
          <p:cNvSpPr txBox="1"/>
          <p:nvPr/>
        </p:nvSpPr>
        <p:spPr>
          <a:xfrm>
            <a:off x="3123424" y="548680"/>
            <a:ext cx="1568420"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Das sag ich</a:t>
            </a:r>
            <a:endParaRPr lang="de-CH" baseline="-25000" dirty="0">
              <a:solidFill>
                <a:prstClr val="white"/>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4BB1A97B-235B-35D7-87F3-958C661EB1D0}"/>
              </a:ext>
            </a:extLst>
          </p:cNvPr>
          <p:cNvSpPr txBox="1"/>
          <p:nvPr/>
        </p:nvSpPr>
        <p:spPr>
          <a:xfrm>
            <a:off x="4725627" y="548680"/>
            <a:ext cx="4878236" cy="923330"/>
          </a:xfrm>
          <a:prstGeom prst="rect">
            <a:avLst/>
          </a:prstGeom>
          <a:noFill/>
        </p:spPr>
        <p:txBody>
          <a:bodyPr wrap="square">
            <a:spAutoFit/>
          </a:bodyPr>
          <a:lstStyle/>
          <a:p>
            <a:pPr>
              <a:defRPr/>
            </a:pPr>
            <a:r>
              <a:rPr lang="de-CH" dirty="0">
                <a:solidFill>
                  <a:prstClr val="white"/>
                </a:solidFill>
                <a:latin typeface="Arial" panose="020B0604020202020204" pitchFamily="34" charset="0"/>
                <a:cs typeface="Arial" panose="020B0604020202020204" pitchFamily="34" charset="0"/>
              </a:rPr>
              <a:t>0. Summenscore entspricht der Annahme </a:t>
            </a:r>
            <a:r>
              <a:rPr lang="de-CH" b="1" dirty="0">
                <a:solidFill>
                  <a:prstClr val="white"/>
                </a:solidFill>
                <a:latin typeface="Arial" panose="020B0604020202020204" pitchFamily="34" charset="0"/>
                <a:cs typeface="Arial" panose="020B0604020202020204" pitchFamily="34" charset="0"/>
              </a:rPr>
              <a:t>eines latenten Faktormodells </a:t>
            </a:r>
            <a:r>
              <a:rPr lang="de-CH" dirty="0">
                <a:solidFill>
                  <a:prstClr val="white"/>
                </a:solidFill>
                <a:latin typeface="Arial" panose="020B0604020202020204" pitchFamily="34" charset="0"/>
                <a:cs typeface="Arial" panose="020B0604020202020204" pitchFamily="34" charset="0"/>
              </a:rPr>
              <a:t>mit gleichen Faktorladungen</a:t>
            </a:r>
          </a:p>
        </p:txBody>
      </p:sp>
      <p:sp>
        <p:nvSpPr>
          <p:cNvPr id="2" name="Rechteck 1">
            <a:extLst>
              <a:ext uri="{FF2B5EF4-FFF2-40B4-BE49-F238E27FC236}">
                <a16:creationId xmlns:a16="http://schemas.microsoft.com/office/drawing/2014/main" id="{222FF05F-98E1-28D3-F898-6C956B870FC2}"/>
              </a:ext>
            </a:extLst>
          </p:cNvPr>
          <p:cNvSpPr/>
          <p:nvPr/>
        </p:nvSpPr>
        <p:spPr>
          <a:xfrm>
            <a:off x="5292869" y="4725144"/>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2</a:t>
            </a:r>
          </a:p>
        </p:txBody>
      </p:sp>
      <p:sp>
        <p:nvSpPr>
          <p:cNvPr id="4" name="Rechteck 3">
            <a:extLst>
              <a:ext uri="{FF2B5EF4-FFF2-40B4-BE49-F238E27FC236}">
                <a16:creationId xmlns:a16="http://schemas.microsoft.com/office/drawing/2014/main" id="{14A260D2-184F-2E2A-E757-1A2FB85121C5}"/>
              </a:ext>
            </a:extLst>
          </p:cNvPr>
          <p:cNvSpPr/>
          <p:nvPr/>
        </p:nvSpPr>
        <p:spPr>
          <a:xfrm>
            <a:off x="6337894" y="4720448"/>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BFA987E3-2B9F-829D-9446-96E116AE9EC2}"/>
              </a:ext>
            </a:extLst>
          </p:cNvPr>
          <p:cNvSpPr/>
          <p:nvPr/>
        </p:nvSpPr>
        <p:spPr>
          <a:xfrm>
            <a:off x="7417615" y="4715752"/>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4</a:t>
            </a:r>
          </a:p>
        </p:txBody>
      </p:sp>
      <p:sp>
        <p:nvSpPr>
          <p:cNvPr id="10" name="Rechteck 9">
            <a:extLst>
              <a:ext uri="{FF2B5EF4-FFF2-40B4-BE49-F238E27FC236}">
                <a16:creationId xmlns:a16="http://schemas.microsoft.com/office/drawing/2014/main" id="{D5512904-C827-3F76-A535-89C259FD6846}"/>
              </a:ext>
            </a:extLst>
          </p:cNvPr>
          <p:cNvSpPr/>
          <p:nvPr/>
        </p:nvSpPr>
        <p:spPr>
          <a:xfrm>
            <a:off x="4217965" y="4725144"/>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Item 1</a:t>
            </a:r>
          </a:p>
        </p:txBody>
      </p:sp>
      <p:sp>
        <p:nvSpPr>
          <p:cNvPr id="11" name="Ellipse 10">
            <a:extLst>
              <a:ext uri="{FF2B5EF4-FFF2-40B4-BE49-F238E27FC236}">
                <a16:creationId xmlns:a16="http://schemas.microsoft.com/office/drawing/2014/main" id="{F6736472-6351-F9A8-973E-B587412B654D}"/>
              </a:ext>
            </a:extLst>
          </p:cNvPr>
          <p:cNvSpPr/>
          <p:nvPr/>
        </p:nvSpPr>
        <p:spPr>
          <a:xfrm>
            <a:off x="5514782" y="1953914"/>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Arial" panose="020B0604020202020204" pitchFamily="34" charset="0"/>
                <a:cs typeface="Arial" panose="020B0604020202020204" pitchFamily="34" charset="0"/>
              </a:rPr>
              <a:t>Faktor-score</a:t>
            </a:r>
          </a:p>
        </p:txBody>
      </p:sp>
      <p:cxnSp>
        <p:nvCxnSpPr>
          <p:cNvPr id="12" name="Gerade Verbindung mit Pfeil 11">
            <a:extLst>
              <a:ext uri="{FF2B5EF4-FFF2-40B4-BE49-F238E27FC236}">
                <a16:creationId xmlns:a16="http://schemas.microsoft.com/office/drawing/2014/main" id="{07282B3B-F69E-620E-AC08-000EF75FDE64}"/>
              </a:ext>
            </a:extLst>
          </p:cNvPr>
          <p:cNvCxnSpPr>
            <a:cxnSpLocks/>
            <a:stCxn id="11" idx="3"/>
            <a:endCxn id="10" idx="0"/>
          </p:cNvCxnSpPr>
          <p:nvPr/>
        </p:nvCxnSpPr>
        <p:spPr>
          <a:xfrm flipH="1">
            <a:off x="4691845" y="2691466"/>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7EDD76D-E45B-337E-B540-94E482AB521A}"/>
              </a:ext>
            </a:extLst>
          </p:cNvPr>
          <p:cNvCxnSpPr>
            <a:cxnSpLocks/>
            <a:endCxn id="2" idx="0"/>
          </p:cNvCxnSpPr>
          <p:nvPr/>
        </p:nvCxnSpPr>
        <p:spPr>
          <a:xfrm flipH="1">
            <a:off x="5730038" y="2801768"/>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0364915A-08A4-8BB9-26E4-57336E49831F}"/>
              </a:ext>
            </a:extLst>
          </p:cNvPr>
          <p:cNvCxnSpPr>
            <a:cxnSpLocks/>
            <a:endCxn id="4" idx="0"/>
          </p:cNvCxnSpPr>
          <p:nvPr/>
        </p:nvCxnSpPr>
        <p:spPr>
          <a:xfrm>
            <a:off x="6409902" y="2797072"/>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A3073843-2363-CE05-C6E8-F0566560FACE}"/>
              </a:ext>
            </a:extLst>
          </p:cNvPr>
          <p:cNvCxnSpPr>
            <a:cxnSpLocks/>
            <a:stCxn id="11" idx="5"/>
            <a:endCxn id="9" idx="0"/>
          </p:cNvCxnSpPr>
          <p:nvPr/>
        </p:nvCxnSpPr>
        <p:spPr>
          <a:xfrm>
            <a:off x="6866962" y="2691466"/>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6B1908AB-B093-B1D9-F8A5-22A790D3F364}"/>
              </a:ext>
            </a:extLst>
          </p:cNvPr>
          <p:cNvSpPr txBox="1"/>
          <p:nvPr/>
        </p:nvSpPr>
        <p:spPr>
          <a:xfrm>
            <a:off x="4830268"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7" name="Textfeld 16">
            <a:extLst>
              <a:ext uri="{FF2B5EF4-FFF2-40B4-BE49-F238E27FC236}">
                <a16:creationId xmlns:a16="http://schemas.microsoft.com/office/drawing/2014/main" id="{7597BCE1-6868-1DC5-4542-4368EAFA606D}"/>
              </a:ext>
            </a:extLst>
          </p:cNvPr>
          <p:cNvSpPr txBox="1"/>
          <p:nvPr/>
        </p:nvSpPr>
        <p:spPr>
          <a:xfrm>
            <a:off x="5587262"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8" name="Textfeld 17">
            <a:extLst>
              <a:ext uri="{FF2B5EF4-FFF2-40B4-BE49-F238E27FC236}">
                <a16:creationId xmlns:a16="http://schemas.microsoft.com/office/drawing/2014/main" id="{4EEC8070-A92D-A9E6-776E-C68FF87FF49D}"/>
              </a:ext>
            </a:extLst>
          </p:cNvPr>
          <p:cNvSpPr txBox="1"/>
          <p:nvPr/>
        </p:nvSpPr>
        <p:spPr>
          <a:xfrm>
            <a:off x="6270428"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sp>
        <p:nvSpPr>
          <p:cNvPr id="19" name="Textfeld 18">
            <a:extLst>
              <a:ext uri="{FF2B5EF4-FFF2-40B4-BE49-F238E27FC236}">
                <a16:creationId xmlns:a16="http://schemas.microsoft.com/office/drawing/2014/main" id="{FD6AF6AA-050B-82FF-4D49-D233D8D7444E}"/>
              </a:ext>
            </a:extLst>
          </p:cNvPr>
          <p:cNvSpPr txBox="1"/>
          <p:nvPr/>
        </p:nvSpPr>
        <p:spPr>
          <a:xfrm>
            <a:off x="6982784" y="3389378"/>
            <a:ext cx="712356" cy="369332"/>
          </a:xfrm>
          <a:prstGeom prst="rect">
            <a:avLst/>
          </a:prstGeom>
          <a:noFill/>
        </p:spPr>
        <p:txBody>
          <a:bodyPr wrap="square" rtlCol="0">
            <a:spAutoFit/>
          </a:bodyPr>
          <a:lstStyle/>
          <a:p>
            <a:pPr>
              <a:defRPr/>
            </a:pPr>
            <a:r>
              <a:rPr lang="el-GR" dirty="0">
                <a:solidFill>
                  <a:prstClr val="white"/>
                </a:solidFill>
                <a:latin typeface="Arial" panose="020B0604020202020204" pitchFamily="34" charset="0"/>
                <a:cs typeface="Arial" panose="020B0604020202020204" pitchFamily="34" charset="0"/>
              </a:rPr>
              <a:t>λ</a:t>
            </a:r>
            <a:r>
              <a:rPr lang="de-CH" baseline="-25000" dirty="0">
                <a:solidFill>
                  <a:srgbClr val="F79646">
                    <a:lumMod val="75000"/>
                  </a:srgbClr>
                </a:solidFill>
                <a:latin typeface="Arial" panose="020B0604020202020204" pitchFamily="34" charset="0"/>
                <a:cs typeface="Arial" panose="020B0604020202020204" pitchFamily="34" charset="0"/>
              </a:rPr>
              <a:t>1</a:t>
            </a:r>
          </a:p>
        </p:txBody>
      </p:sp>
      <p:cxnSp>
        <p:nvCxnSpPr>
          <p:cNvPr id="20" name="Verbinder: gekrümmt 19">
            <a:extLst>
              <a:ext uri="{FF2B5EF4-FFF2-40B4-BE49-F238E27FC236}">
                <a16:creationId xmlns:a16="http://schemas.microsoft.com/office/drawing/2014/main" id="{97059384-9312-388B-968B-4338C86741E4}"/>
              </a:ext>
            </a:extLst>
          </p:cNvPr>
          <p:cNvCxnSpPr/>
          <p:nvPr/>
        </p:nvCxnSpPr>
        <p:spPr>
          <a:xfrm rot="5400000" flipH="1" flipV="1">
            <a:off x="5186196" y="4210745"/>
            <a:ext cx="12700" cy="1038193"/>
          </a:xfrm>
          <a:prstGeom prst="curvedConnector3">
            <a:avLst>
              <a:gd name="adj1" fmla="val 1800000"/>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krümmt 20">
            <a:extLst>
              <a:ext uri="{FF2B5EF4-FFF2-40B4-BE49-F238E27FC236}">
                <a16:creationId xmlns:a16="http://schemas.microsoft.com/office/drawing/2014/main" id="{E8BA90F5-4DC1-76A2-E377-E0386A8F5BC4}"/>
              </a:ext>
            </a:extLst>
          </p:cNvPr>
          <p:cNvCxnSpPr>
            <a:cxnSpLocks/>
          </p:cNvCxnSpPr>
          <p:nvPr/>
        </p:nvCxnSpPr>
        <p:spPr>
          <a:xfrm rot="5400000" flipH="1" flipV="1">
            <a:off x="6233124" y="4197314"/>
            <a:ext cx="4696" cy="1060359"/>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Verbinder: gekrümmt 21">
            <a:extLst>
              <a:ext uri="{FF2B5EF4-FFF2-40B4-BE49-F238E27FC236}">
                <a16:creationId xmlns:a16="http://schemas.microsoft.com/office/drawing/2014/main" id="{5ED2A463-AA95-5AB2-18C4-4D209780C040}"/>
              </a:ext>
            </a:extLst>
          </p:cNvPr>
          <p:cNvCxnSpPr>
            <a:cxnSpLocks/>
          </p:cNvCxnSpPr>
          <p:nvPr/>
        </p:nvCxnSpPr>
        <p:spPr>
          <a:xfrm rot="5400000" flipH="1" flipV="1">
            <a:off x="7285113" y="4200987"/>
            <a:ext cx="4696" cy="1043618"/>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Verbinder: gekrümmt 22">
            <a:extLst>
              <a:ext uri="{FF2B5EF4-FFF2-40B4-BE49-F238E27FC236}">
                <a16:creationId xmlns:a16="http://schemas.microsoft.com/office/drawing/2014/main" id="{7BA57131-70AD-2CE9-474A-CE28DA0BF2A7}"/>
              </a:ext>
            </a:extLst>
          </p:cNvPr>
          <p:cNvCxnSpPr>
            <a:cxnSpLocks/>
          </p:cNvCxnSpPr>
          <p:nvPr/>
        </p:nvCxnSpPr>
        <p:spPr>
          <a:xfrm rot="5400000" flipH="1" flipV="1">
            <a:off x="5714028" y="3678216"/>
            <a:ext cx="4696" cy="2098552"/>
          </a:xfrm>
          <a:prstGeom prst="curvedConnector3">
            <a:avLst>
              <a:gd name="adj1" fmla="val 496797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Verbinder: gekrümmt 23">
            <a:extLst>
              <a:ext uri="{FF2B5EF4-FFF2-40B4-BE49-F238E27FC236}">
                <a16:creationId xmlns:a16="http://schemas.microsoft.com/office/drawing/2014/main" id="{1DB8FEFA-518C-2F0E-1547-45A2D938CD66}"/>
              </a:ext>
            </a:extLst>
          </p:cNvPr>
          <p:cNvCxnSpPr>
            <a:cxnSpLocks/>
          </p:cNvCxnSpPr>
          <p:nvPr/>
        </p:nvCxnSpPr>
        <p:spPr>
          <a:xfrm rot="5400000" flipH="1" flipV="1">
            <a:off x="6752585" y="3673157"/>
            <a:ext cx="9392" cy="2103977"/>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Verbinder: gekrümmt 24">
            <a:extLst>
              <a:ext uri="{FF2B5EF4-FFF2-40B4-BE49-F238E27FC236}">
                <a16:creationId xmlns:a16="http://schemas.microsoft.com/office/drawing/2014/main" id="{4858416E-354D-4B36-668C-40A50B71511E}"/>
              </a:ext>
            </a:extLst>
          </p:cNvPr>
          <p:cNvCxnSpPr>
            <a:cxnSpLocks/>
          </p:cNvCxnSpPr>
          <p:nvPr/>
        </p:nvCxnSpPr>
        <p:spPr>
          <a:xfrm rot="5400000" flipH="1" flipV="1">
            <a:off x="6233489" y="3154059"/>
            <a:ext cx="9392" cy="3142170"/>
          </a:xfrm>
          <a:prstGeom prst="curvedConnector3">
            <a:avLst>
              <a:gd name="adj1" fmla="val 2533986"/>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1B5E7404-89C4-2564-F048-4AB11B8ACA1C}"/>
              </a:ext>
            </a:extLst>
          </p:cNvPr>
          <p:cNvSpPr/>
          <p:nvPr/>
        </p:nvSpPr>
        <p:spPr>
          <a:xfrm>
            <a:off x="4193221"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27" name="Ellipse 26">
            <a:extLst>
              <a:ext uri="{FF2B5EF4-FFF2-40B4-BE49-F238E27FC236}">
                <a16:creationId xmlns:a16="http://schemas.microsoft.com/office/drawing/2014/main" id="{09D3665C-F019-6054-AAF2-A2470511A57F}"/>
              </a:ext>
            </a:extLst>
          </p:cNvPr>
          <p:cNvSpPr/>
          <p:nvPr/>
        </p:nvSpPr>
        <p:spPr>
          <a:xfrm>
            <a:off x="5250727"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28" name="Ellipse 27">
            <a:extLst>
              <a:ext uri="{FF2B5EF4-FFF2-40B4-BE49-F238E27FC236}">
                <a16:creationId xmlns:a16="http://schemas.microsoft.com/office/drawing/2014/main" id="{941323A3-44AF-7331-EAFA-5EB33E221FAB}"/>
              </a:ext>
            </a:extLst>
          </p:cNvPr>
          <p:cNvSpPr/>
          <p:nvPr/>
        </p:nvSpPr>
        <p:spPr>
          <a:xfrm>
            <a:off x="6291773"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sp>
        <p:nvSpPr>
          <p:cNvPr id="30" name="Ellipse 29">
            <a:extLst>
              <a:ext uri="{FF2B5EF4-FFF2-40B4-BE49-F238E27FC236}">
                <a16:creationId xmlns:a16="http://schemas.microsoft.com/office/drawing/2014/main" id="{E1491D56-1D26-7C0C-C3CD-2919180F3D76}"/>
              </a:ext>
            </a:extLst>
          </p:cNvPr>
          <p:cNvSpPr/>
          <p:nvPr/>
        </p:nvSpPr>
        <p:spPr>
          <a:xfrm>
            <a:off x="7360134" y="5656568"/>
            <a:ext cx="947758" cy="576064"/>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r>
              <a:rPr lang="de-CH" dirty="0">
                <a:solidFill>
                  <a:prstClr val="white"/>
                </a:solidFill>
                <a:latin typeface="Calibri"/>
              </a:rPr>
              <a:t>Feh-</a:t>
            </a:r>
            <a:r>
              <a:rPr lang="de-CH" dirty="0" err="1">
                <a:solidFill>
                  <a:prstClr val="white"/>
                </a:solidFill>
                <a:latin typeface="Calibri"/>
              </a:rPr>
              <a:t>ler</a:t>
            </a:r>
            <a:endParaRPr lang="de-CH" dirty="0">
              <a:solidFill>
                <a:prstClr val="white"/>
              </a:solidFill>
              <a:latin typeface="Calibri"/>
            </a:endParaRPr>
          </a:p>
        </p:txBody>
      </p:sp>
      <p:cxnSp>
        <p:nvCxnSpPr>
          <p:cNvPr id="32" name="Gerade Verbindung mit Pfeil 31">
            <a:extLst>
              <a:ext uri="{FF2B5EF4-FFF2-40B4-BE49-F238E27FC236}">
                <a16:creationId xmlns:a16="http://schemas.microsoft.com/office/drawing/2014/main" id="{36B636E1-E0FF-8F0F-7B8C-0E323F283211}"/>
              </a:ext>
            </a:extLst>
          </p:cNvPr>
          <p:cNvCxnSpPr>
            <a:stCxn id="26" idx="0"/>
            <a:endCxn id="10" idx="2"/>
          </p:cNvCxnSpPr>
          <p:nvPr/>
        </p:nvCxnSpPr>
        <p:spPr>
          <a:xfrm flipV="1">
            <a:off x="4667100"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DEC43CB2-C1BD-E5CA-ACAE-3E24116F90D4}"/>
              </a:ext>
            </a:extLst>
          </p:cNvPr>
          <p:cNvCxnSpPr/>
          <p:nvPr/>
        </p:nvCxnSpPr>
        <p:spPr>
          <a:xfrm flipV="1">
            <a:off x="5734407" y="5281927"/>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620A2429-3F5A-CA41-ED11-2CA1C9E2ADB5}"/>
              </a:ext>
            </a:extLst>
          </p:cNvPr>
          <p:cNvCxnSpPr/>
          <p:nvPr/>
        </p:nvCxnSpPr>
        <p:spPr>
          <a:xfrm flipV="1">
            <a:off x="6778024" y="5301208"/>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F74E5A53-CEE0-B884-EA08-980A571FDF9C}"/>
              </a:ext>
            </a:extLst>
          </p:cNvPr>
          <p:cNvCxnSpPr/>
          <p:nvPr/>
        </p:nvCxnSpPr>
        <p:spPr>
          <a:xfrm flipV="1">
            <a:off x="7824192" y="5286950"/>
            <a:ext cx="24744" cy="3553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73B81FCC-D66F-5C13-90F9-2CF139FC2FF2}"/>
              </a:ext>
            </a:extLst>
          </p:cNvPr>
          <p:cNvSpPr txBox="1"/>
          <p:nvPr/>
        </p:nvSpPr>
        <p:spPr>
          <a:xfrm>
            <a:off x="8447384" y="4720943"/>
            <a:ext cx="2220616"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Kontext/Inhalte:</a:t>
            </a:r>
          </a:p>
          <a:p>
            <a:r>
              <a:rPr lang="de-CH" dirty="0">
                <a:solidFill>
                  <a:schemeClr val="bg1"/>
                </a:solidFill>
                <a:latin typeface="Arial" panose="020B0604020202020204" pitchFamily="34" charset="0"/>
                <a:cs typeface="Arial" panose="020B0604020202020204" pitchFamily="34" charset="0"/>
              </a:rPr>
              <a:t>Austauschbar und </a:t>
            </a:r>
            <a:r>
              <a:rPr lang="de-CH" i="1" dirty="0" err="1">
                <a:solidFill>
                  <a:schemeClr val="bg1"/>
                </a:solidFill>
                <a:latin typeface="Arial" panose="020B0604020202020204" pitchFamily="34" charset="0"/>
                <a:cs typeface="Arial" panose="020B0604020202020204" pitchFamily="34" charset="0"/>
              </a:rPr>
              <a:t>konstruktirrelevant</a:t>
            </a:r>
            <a:r>
              <a:rPr lang="de-CH" dirty="0">
                <a:solidFill>
                  <a:schemeClr val="bg1"/>
                </a:solidFill>
                <a:latin typeface="Arial" panose="020B0604020202020204" pitchFamily="34" charset="0"/>
                <a:cs typeface="Arial" panose="020B0604020202020204" pitchFamily="34" charset="0"/>
              </a:rPr>
              <a:t>?</a:t>
            </a:r>
          </a:p>
        </p:txBody>
      </p:sp>
      <p:sp>
        <p:nvSpPr>
          <p:cNvPr id="5" name="Rechteck: abgerundete Ecken 4">
            <a:extLst>
              <a:ext uri="{FF2B5EF4-FFF2-40B4-BE49-F238E27FC236}">
                <a16:creationId xmlns:a16="http://schemas.microsoft.com/office/drawing/2014/main" id="{9397FA13-6553-C5BA-9EC5-20D73EBAFE8E}"/>
              </a:ext>
            </a:extLst>
          </p:cNvPr>
          <p:cNvSpPr/>
          <p:nvPr/>
        </p:nvSpPr>
        <p:spPr>
          <a:xfrm>
            <a:off x="3863752" y="5445224"/>
            <a:ext cx="4583632" cy="923330"/>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9999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Vosnadiou et al. analysierten nur inkongruente Stroop-Trials (z.B. </a:t>
            </a:r>
            <a:r>
              <a:rPr kumimoji="0" lang="en-US" sz="2800" b="0" i="0" u="none" strike="noStrike" kern="1200" cap="none" spc="0" normalizeH="0" baseline="0" noProof="0">
                <a:ln>
                  <a:noFill/>
                </a:ln>
                <a:solidFill>
                  <a:srgbClr val="0070C0"/>
                </a:solidFill>
                <a:effectLst/>
                <a:uLnTx/>
                <a:uFillTx/>
                <a:latin typeface="Arial" panose="020B0604020202020204" pitchFamily="34" charset="0"/>
                <a:ea typeface="+mn-ea"/>
                <a:cs typeface="Arial" panose="020B0604020202020204" pitchFamily="34" charset="0"/>
              </a:rPr>
              <a:t>ROT</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 anstatt Unterschiede zwischen kongruenten und inkongruenten </a:t>
            </a:r>
            <a:r>
              <a:rPr kumimoji="0" lang="en-US" sz="12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(Draheim, 2019).</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Edelsbrunner, 2023: Ich glaub das alles nicht</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fik 6"/>
          <p:cNvPicPr>
            <a:picLocks noChangeAspect="1"/>
          </p:cNvPicPr>
          <p:nvPr/>
        </p:nvPicPr>
        <p:blipFill>
          <a:blip r:embed="rId3"/>
          <a:stretch>
            <a:fillRect/>
          </a:stretch>
        </p:blipFill>
        <p:spPr>
          <a:xfrm>
            <a:off x="1490038" y="3885599"/>
            <a:ext cx="2166865" cy="614155"/>
          </a:xfrm>
          <a:prstGeom prst="rect">
            <a:avLst/>
          </a:prstGeom>
        </p:spPr>
      </p:pic>
      <p:pic>
        <p:nvPicPr>
          <p:cNvPr id="11" name="Grafik 10"/>
          <p:cNvPicPr>
            <a:picLocks noChangeAspect="1"/>
          </p:cNvPicPr>
          <p:nvPr/>
        </p:nvPicPr>
        <p:blipFill>
          <a:blip r:embed="rId4"/>
          <a:stretch>
            <a:fillRect/>
          </a:stretch>
        </p:blipFill>
        <p:spPr>
          <a:xfrm>
            <a:off x="7158331" y="3918284"/>
            <a:ext cx="2085013" cy="646232"/>
          </a:xfrm>
          <a:prstGeom prst="rect">
            <a:avLst/>
          </a:prstGeom>
        </p:spPr>
      </p:pic>
      <p:pic>
        <p:nvPicPr>
          <p:cNvPr id="12" name="Grafik 11"/>
          <p:cNvPicPr>
            <a:picLocks noChangeAspect="1"/>
          </p:cNvPicPr>
          <p:nvPr/>
        </p:nvPicPr>
        <p:blipFill>
          <a:blip r:embed="rId5"/>
          <a:stretch>
            <a:fillRect/>
          </a:stretch>
        </p:blipFill>
        <p:spPr>
          <a:xfrm>
            <a:off x="1490038" y="5978785"/>
            <a:ext cx="2573953" cy="777867"/>
          </a:xfrm>
          <a:prstGeom prst="rect">
            <a:avLst/>
          </a:prstGeom>
        </p:spPr>
      </p:pic>
      <p:sp>
        <p:nvSpPr>
          <p:cNvPr id="5" name="Slide Number Placeholder 5">
            <a:extLst>
              <a:ext uri="{FF2B5EF4-FFF2-40B4-BE49-F238E27FC236}">
                <a16:creationId xmlns:a16="http://schemas.microsoft.com/office/drawing/2014/main" id="{CD8559FE-F09C-348F-C2CA-53FEEB363901}"/>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5</a:t>
            </a:fld>
            <a:endParaRPr lang="de-CH" dirty="0"/>
          </a:p>
        </p:txBody>
      </p:sp>
    </p:spTree>
    <p:extLst>
      <p:ext uri="{BB962C8B-B14F-4D97-AF65-F5344CB8AC3E}">
        <p14:creationId xmlns:p14="http://schemas.microsoft.com/office/powerpoint/2010/main" val="3144014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139B7C7-E52D-4E3F-5E30-A92C611F4190}"/>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B8077D08-F07A-252F-0450-865A84414EB6}"/>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FEEEAD3E-8301-8E7B-B6B2-0257B65EDF7F}"/>
              </a:ext>
            </a:extLst>
          </p:cNvPr>
          <p:cNvSpPr txBox="1"/>
          <p:nvPr/>
        </p:nvSpPr>
        <p:spPr>
          <a:xfrm>
            <a:off x="4725627" y="548680"/>
            <a:ext cx="4878236" cy="923330"/>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a:t>
            </a:r>
            <a:r>
              <a:rPr lang="de-CH" b="1" dirty="0">
                <a:solidFill>
                  <a:schemeClr val="bg1"/>
                </a:solidFill>
                <a:latin typeface="Arial" panose="020B0604020202020204" pitchFamily="34" charset="0"/>
                <a:cs typeface="Arial" panose="020B0604020202020204" pitchFamily="34" charset="0"/>
              </a:rPr>
              <a:t>eines latenten Faktormodells </a:t>
            </a:r>
            <a:r>
              <a:rPr lang="de-CH" dirty="0">
                <a:solidFill>
                  <a:schemeClr val="bg1"/>
                </a:solidFill>
                <a:latin typeface="Arial" panose="020B0604020202020204" pitchFamily="34" charset="0"/>
                <a:cs typeface="Arial" panose="020B0604020202020204" pitchFamily="34" charset="0"/>
              </a:rPr>
              <a:t>mit gleichen Faktorladungen</a:t>
            </a:r>
          </a:p>
        </p:txBody>
      </p:sp>
      <p:pic>
        <p:nvPicPr>
          <p:cNvPr id="3" name="Grafik 2">
            <a:extLst>
              <a:ext uri="{FF2B5EF4-FFF2-40B4-BE49-F238E27FC236}">
                <a16:creationId xmlns:a16="http://schemas.microsoft.com/office/drawing/2014/main" id="{D9C662FE-3401-32CA-3887-83B1F5F37248}"/>
              </a:ext>
            </a:extLst>
          </p:cNvPr>
          <p:cNvPicPr>
            <a:picLocks noChangeAspect="1"/>
          </p:cNvPicPr>
          <p:nvPr/>
        </p:nvPicPr>
        <p:blipFill>
          <a:blip r:embed="rId3"/>
          <a:stretch>
            <a:fillRect/>
          </a:stretch>
        </p:blipFill>
        <p:spPr>
          <a:xfrm>
            <a:off x="5686901" y="5301208"/>
            <a:ext cx="3698521" cy="1170278"/>
          </a:xfrm>
          <a:prstGeom prst="rect">
            <a:avLst/>
          </a:prstGeom>
        </p:spPr>
      </p:pic>
      <p:pic>
        <p:nvPicPr>
          <p:cNvPr id="5" name="Grafik 4">
            <a:extLst>
              <a:ext uri="{FF2B5EF4-FFF2-40B4-BE49-F238E27FC236}">
                <a16:creationId xmlns:a16="http://schemas.microsoft.com/office/drawing/2014/main" id="{0CBC14AF-F9A8-0300-B226-63906F621534}"/>
              </a:ext>
            </a:extLst>
          </p:cNvPr>
          <p:cNvPicPr>
            <a:picLocks noChangeAspect="1"/>
          </p:cNvPicPr>
          <p:nvPr/>
        </p:nvPicPr>
        <p:blipFill>
          <a:blip r:embed="rId4"/>
          <a:stretch>
            <a:fillRect/>
          </a:stretch>
        </p:blipFill>
        <p:spPr>
          <a:xfrm>
            <a:off x="2063553" y="2952976"/>
            <a:ext cx="2878099" cy="2375506"/>
          </a:xfrm>
          <a:prstGeom prst="rect">
            <a:avLst/>
          </a:prstGeom>
        </p:spPr>
      </p:pic>
      <p:pic>
        <p:nvPicPr>
          <p:cNvPr id="6" name="Grafik 5">
            <a:extLst>
              <a:ext uri="{FF2B5EF4-FFF2-40B4-BE49-F238E27FC236}">
                <a16:creationId xmlns:a16="http://schemas.microsoft.com/office/drawing/2014/main" id="{81EDCB9D-5B3C-E14D-1886-8F0727A76B3C}"/>
              </a:ext>
            </a:extLst>
          </p:cNvPr>
          <p:cNvPicPr>
            <a:picLocks noChangeAspect="1"/>
          </p:cNvPicPr>
          <p:nvPr/>
        </p:nvPicPr>
        <p:blipFill>
          <a:blip r:embed="rId5"/>
          <a:stretch>
            <a:fillRect/>
          </a:stretch>
        </p:blipFill>
        <p:spPr>
          <a:xfrm>
            <a:off x="7536160" y="2932496"/>
            <a:ext cx="2232248" cy="2383475"/>
          </a:xfrm>
          <a:prstGeom prst="rect">
            <a:avLst/>
          </a:prstGeom>
        </p:spPr>
      </p:pic>
      <p:sp>
        <p:nvSpPr>
          <p:cNvPr id="8" name="Textfeld 7">
            <a:extLst>
              <a:ext uri="{FF2B5EF4-FFF2-40B4-BE49-F238E27FC236}">
                <a16:creationId xmlns:a16="http://schemas.microsoft.com/office/drawing/2014/main" id="{448449EB-90BE-7EBB-B7F8-34DCECE1532F}"/>
              </a:ext>
            </a:extLst>
          </p:cNvPr>
          <p:cNvSpPr txBox="1"/>
          <p:nvPr/>
        </p:nvSpPr>
        <p:spPr>
          <a:xfrm>
            <a:off x="4655841" y="1455167"/>
            <a:ext cx="4878236" cy="1754326"/>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Es gibt </a:t>
            </a:r>
            <a:r>
              <a:rPr lang="de-CH" b="1" dirty="0">
                <a:solidFill>
                  <a:schemeClr val="bg1"/>
                </a:solidFill>
                <a:latin typeface="Arial" panose="020B0604020202020204" pitchFamily="34" charset="0"/>
                <a:cs typeface="Arial" panose="020B0604020202020204" pitchFamily="34" charset="0"/>
              </a:rPr>
              <a:t>unterschiedliche Meta-Theorien</a:t>
            </a:r>
            <a:r>
              <a:rPr lang="de-CH" dirty="0">
                <a:solidFill>
                  <a:schemeClr val="bg1"/>
                </a:solidFill>
                <a:latin typeface="Arial" panose="020B0604020202020204" pitchFamily="34" charset="0"/>
                <a:cs typeface="Arial" panose="020B0604020202020204" pitchFamily="34" charset="0"/>
              </a:rPr>
              <a:t>. Man sollte immer diejenige wählen, die </a:t>
            </a:r>
            <a:r>
              <a:rPr lang="de-CH" b="1" dirty="0">
                <a:solidFill>
                  <a:schemeClr val="bg1"/>
                </a:solidFill>
                <a:latin typeface="Arial" panose="020B0604020202020204" pitchFamily="34" charset="0"/>
                <a:cs typeface="Arial" panose="020B0604020202020204" pitchFamily="34" charset="0"/>
              </a:rPr>
              <a:t>aus theoretischer Sicht</a:t>
            </a:r>
            <a:r>
              <a:rPr lang="de-CH" dirty="0">
                <a:solidFill>
                  <a:schemeClr val="bg1"/>
                </a:solidFill>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Austauschbarkeit</a:t>
            </a:r>
            <a:r>
              <a:rPr lang="de-CH" dirty="0">
                <a:solidFill>
                  <a:schemeClr val="bg1"/>
                </a:solidFill>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latente Eigenschaft</a:t>
            </a:r>
            <a:r>
              <a:rPr lang="de-CH" dirty="0">
                <a:solidFill>
                  <a:schemeClr val="bg1"/>
                </a:solidFill>
                <a:latin typeface="Arial" panose="020B0604020202020204" pitchFamily="34" charset="0"/>
                <a:cs typeface="Arial" panose="020B0604020202020204" pitchFamily="34" charset="0"/>
              </a:rPr>
              <a:t> vs. </a:t>
            </a:r>
            <a:r>
              <a:rPr lang="de-CH" i="1" dirty="0">
                <a:solidFill>
                  <a:schemeClr val="bg1"/>
                </a:solidFill>
                <a:latin typeface="Arial" panose="020B0604020202020204" pitchFamily="34" charset="0"/>
                <a:cs typeface="Arial" panose="020B0604020202020204" pitchFamily="34" charset="0"/>
              </a:rPr>
              <a:t>direkte Dynamiken</a:t>
            </a:r>
            <a:r>
              <a:rPr lang="de-CH" dirty="0">
                <a:solidFill>
                  <a:schemeClr val="bg1"/>
                </a:solidFill>
                <a:latin typeface="Arial" panose="020B0604020202020204" pitchFamily="34" charset="0"/>
                <a:cs typeface="Arial" panose="020B0604020202020204" pitchFamily="34" charset="0"/>
              </a:rPr>
              <a:t>) am besten die Eigenschaften des modellierten Konstruktes beschreibt.</a:t>
            </a:r>
          </a:p>
        </p:txBody>
      </p:sp>
      <p:cxnSp>
        <p:nvCxnSpPr>
          <p:cNvPr id="12" name="Gerader Verbinder 11">
            <a:extLst>
              <a:ext uri="{FF2B5EF4-FFF2-40B4-BE49-F238E27FC236}">
                <a16:creationId xmlns:a16="http://schemas.microsoft.com/office/drawing/2014/main" id="{AFA7A559-A9AF-FDEA-FEA7-00A3A77D75FB}"/>
              </a:ext>
            </a:extLst>
          </p:cNvPr>
          <p:cNvCxnSpPr/>
          <p:nvPr/>
        </p:nvCxnSpPr>
        <p:spPr>
          <a:xfrm flipH="1" flipV="1">
            <a:off x="5087888" y="464769"/>
            <a:ext cx="2664296" cy="9064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850D3C3C-8972-53B4-A7DB-D85279DB2868}"/>
              </a:ext>
            </a:extLst>
          </p:cNvPr>
          <p:cNvSpPr txBox="1"/>
          <p:nvPr/>
        </p:nvSpPr>
        <p:spPr>
          <a:xfrm rot="1328647">
            <a:off x="1772334" y="1628848"/>
            <a:ext cx="2088232"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und die </a:t>
            </a:r>
            <a:r>
              <a:rPr lang="de-CH" b="1" dirty="0">
                <a:solidFill>
                  <a:schemeClr val="bg1"/>
                </a:solidFill>
                <a:latin typeface="Arial" panose="020B0604020202020204" pitchFamily="34" charset="0"/>
                <a:cs typeface="Arial" panose="020B0604020202020204" pitchFamily="34" charset="0"/>
              </a:rPr>
              <a:t>Empirie</a:t>
            </a:r>
            <a:r>
              <a:rPr lang="de-CH" dirty="0">
                <a:solidFill>
                  <a:schemeClr val="bg1"/>
                </a:solidFill>
                <a:latin typeface="Arial" panose="020B0604020202020204" pitchFamily="34" charset="0"/>
                <a:cs typeface="Arial" panose="020B0604020202020204" pitchFamily="34" charset="0"/>
              </a:rPr>
              <a:t>?</a:t>
            </a:r>
          </a:p>
        </p:txBody>
      </p:sp>
      <p:cxnSp>
        <p:nvCxnSpPr>
          <p:cNvPr id="15" name="Gerade Verbindung mit Pfeil 14">
            <a:extLst>
              <a:ext uri="{FF2B5EF4-FFF2-40B4-BE49-F238E27FC236}">
                <a16:creationId xmlns:a16="http://schemas.microsoft.com/office/drawing/2014/main" id="{880B62F1-5E1B-C75B-1063-2BD02DD889B6}"/>
              </a:ext>
            </a:extLst>
          </p:cNvPr>
          <p:cNvCxnSpPr>
            <a:cxnSpLocks/>
          </p:cNvCxnSpPr>
          <p:nvPr/>
        </p:nvCxnSpPr>
        <p:spPr>
          <a:xfrm>
            <a:off x="3647729" y="2103124"/>
            <a:ext cx="1008113" cy="1017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0" name="Grafik 29">
            <a:extLst>
              <a:ext uri="{FF2B5EF4-FFF2-40B4-BE49-F238E27FC236}">
                <a16:creationId xmlns:a16="http://schemas.microsoft.com/office/drawing/2014/main" id="{F60B1EAF-0736-BA66-0507-97CFCE1AB674}"/>
              </a:ext>
            </a:extLst>
          </p:cNvPr>
          <p:cNvPicPr>
            <a:picLocks noChangeAspect="1"/>
          </p:cNvPicPr>
          <p:nvPr/>
        </p:nvPicPr>
        <p:blipFill>
          <a:blip r:embed="rId6"/>
          <a:stretch>
            <a:fillRect/>
          </a:stretch>
        </p:blipFill>
        <p:spPr>
          <a:xfrm>
            <a:off x="5010221" y="3162272"/>
            <a:ext cx="2386690" cy="2138937"/>
          </a:xfrm>
          <a:prstGeom prst="rect">
            <a:avLst/>
          </a:prstGeom>
        </p:spPr>
      </p:pic>
    </p:spTree>
    <p:extLst>
      <p:ext uri="{BB962C8B-B14F-4D97-AF65-F5344CB8AC3E}">
        <p14:creationId xmlns:p14="http://schemas.microsoft.com/office/powerpoint/2010/main" val="63094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26842B-33F9-3A16-E9D2-E63C7C224A1C}"/>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FF4AF134-544C-321B-8F5D-A9F846FD275C}"/>
              </a:ext>
            </a:extLst>
          </p:cNvPr>
          <p:cNvSpPr txBox="1"/>
          <p:nvPr/>
        </p:nvSpPr>
        <p:spPr>
          <a:xfrm>
            <a:off x="3123424" y="548680"/>
            <a:ext cx="1568420"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Das sag ich</a:t>
            </a:r>
            <a:endParaRPr lang="de-CH" baseline="-25000" dirty="0">
              <a:solidFill>
                <a:prstClr val="white"/>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4C9F57D6-0DC9-6360-7D9F-44980B1D2805}"/>
              </a:ext>
            </a:extLst>
          </p:cNvPr>
          <p:cNvSpPr txBox="1"/>
          <p:nvPr/>
        </p:nvSpPr>
        <p:spPr>
          <a:xfrm>
            <a:off x="4725626" y="548680"/>
            <a:ext cx="6050894" cy="369332"/>
          </a:xfrm>
          <a:prstGeom prst="rect">
            <a:avLst/>
          </a:prstGeom>
          <a:noFill/>
        </p:spPr>
        <p:txBody>
          <a:bodyPr wrap="square">
            <a:spAutoFit/>
          </a:bodyPr>
          <a:lstStyle/>
          <a:p>
            <a:pPr>
              <a:defRPr/>
            </a:pPr>
            <a:r>
              <a:rPr lang="de-CH" dirty="0">
                <a:solidFill>
                  <a:prstClr val="white"/>
                </a:solidFill>
                <a:latin typeface="Arial" panose="020B0604020202020204" pitchFamily="34" charset="0"/>
                <a:cs typeface="Arial" panose="020B0604020202020204" pitchFamily="34" charset="0"/>
              </a:rPr>
              <a:t>0. L</a:t>
            </a:r>
            <a:r>
              <a:rPr lang="de-CH" dirty="0" err="1">
                <a:solidFill>
                  <a:prstClr val="white"/>
                </a:solidFill>
                <a:latin typeface="Arial" panose="020B0604020202020204" pitchFamily="34" charset="0"/>
                <a:cs typeface="Arial" panose="020B0604020202020204" pitchFamily="34" charset="0"/>
              </a:rPr>
              <a:t>atentes</a:t>
            </a:r>
            <a:r>
              <a:rPr lang="de-CH" dirty="0">
                <a:solidFill>
                  <a:prstClr val="white"/>
                </a:solidFill>
                <a:latin typeface="Arial" panose="020B0604020202020204" pitchFamily="34" charset="0"/>
                <a:cs typeface="Arial" panose="020B0604020202020204" pitchFamily="34" charset="0"/>
              </a:rPr>
              <a:t> Faktormodell mit homogenen Faktorladungen</a:t>
            </a:r>
          </a:p>
        </p:txBody>
      </p:sp>
      <p:pic>
        <p:nvPicPr>
          <p:cNvPr id="6" name="Grafik 5">
            <a:extLst>
              <a:ext uri="{FF2B5EF4-FFF2-40B4-BE49-F238E27FC236}">
                <a16:creationId xmlns:a16="http://schemas.microsoft.com/office/drawing/2014/main" id="{D14D77F1-48EF-6AF7-64A2-62FFD1D50387}"/>
              </a:ext>
            </a:extLst>
          </p:cNvPr>
          <p:cNvPicPr>
            <a:picLocks noChangeAspect="1"/>
          </p:cNvPicPr>
          <p:nvPr/>
        </p:nvPicPr>
        <p:blipFill>
          <a:blip r:embed="rId3"/>
          <a:stretch>
            <a:fillRect/>
          </a:stretch>
        </p:blipFill>
        <p:spPr>
          <a:xfrm>
            <a:off x="7032104" y="2654621"/>
            <a:ext cx="1728192" cy="1845271"/>
          </a:xfrm>
          <a:prstGeom prst="rect">
            <a:avLst/>
          </a:prstGeom>
        </p:spPr>
      </p:pic>
      <p:pic>
        <p:nvPicPr>
          <p:cNvPr id="8" name="Grafik 7">
            <a:extLst>
              <a:ext uri="{FF2B5EF4-FFF2-40B4-BE49-F238E27FC236}">
                <a16:creationId xmlns:a16="http://schemas.microsoft.com/office/drawing/2014/main" id="{BE8863C3-0A0B-631E-D635-888014990227}"/>
              </a:ext>
            </a:extLst>
          </p:cNvPr>
          <p:cNvPicPr>
            <a:picLocks noChangeAspect="1"/>
          </p:cNvPicPr>
          <p:nvPr/>
        </p:nvPicPr>
        <p:blipFill>
          <a:blip r:embed="rId4"/>
          <a:stretch>
            <a:fillRect/>
          </a:stretch>
        </p:blipFill>
        <p:spPr>
          <a:xfrm>
            <a:off x="2711625" y="3222932"/>
            <a:ext cx="2592289" cy="820247"/>
          </a:xfrm>
          <a:prstGeom prst="rect">
            <a:avLst/>
          </a:prstGeom>
        </p:spPr>
      </p:pic>
      <p:pic>
        <p:nvPicPr>
          <p:cNvPr id="31" name="Grafik 30">
            <a:extLst>
              <a:ext uri="{FF2B5EF4-FFF2-40B4-BE49-F238E27FC236}">
                <a16:creationId xmlns:a16="http://schemas.microsoft.com/office/drawing/2014/main" id="{0ACE530A-5C7F-2483-7F2D-1F7A647C9699}"/>
              </a:ext>
            </a:extLst>
          </p:cNvPr>
          <p:cNvPicPr>
            <a:picLocks noChangeAspect="1"/>
          </p:cNvPicPr>
          <p:nvPr/>
        </p:nvPicPr>
        <p:blipFill>
          <a:blip r:embed="rId5"/>
          <a:stretch>
            <a:fillRect/>
          </a:stretch>
        </p:blipFill>
        <p:spPr>
          <a:xfrm>
            <a:off x="3123424" y="4589698"/>
            <a:ext cx="1890896" cy="1560695"/>
          </a:xfrm>
          <a:prstGeom prst="rect">
            <a:avLst/>
          </a:prstGeom>
        </p:spPr>
      </p:pic>
      <p:pic>
        <p:nvPicPr>
          <p:cNvPr id="36" name="Grafik 35">
            <a:extLst>
              <a:ext uri="{FF2B5EF4-FFF2-40B4-BE49-F238E27FC236}">
                <a16:creationId xmlns:a16="http://schemas.microsoft.com/office/drawing/2014/main" id="{DEB6E658-ECE4-CE52-D5CB-54646ADFA3C6}"/>
              </a:ext>
            </a:extLst>
          </p:cNvPr>
          <p:cNvPicPr>
            <a:picLocks noChangeAspect="1"/>
          </p:cNvPicPr>
          <p:nvPr/>
        </p:nvPicPr>
        <p:blipFill>
          <a:blip r:embed="rId6"/>
          <a:stretch>
            <a:fillRect/>
          </a:stretch>
        </p:blipFill>
        <p:spPr>
          <a:xfrm>
            <a:off x="6784597" y="4592735"/>
            <a:ext cx="2638666" cy="1758020"/>
          </a:xfrm>
          <a:prstGeom prst="rect">
            <a:avLst/>
          </a:prstGeom>
        </p:spPr>
      </p:pic>
      <p:cxnSp>
        <p:nvCxnSpPr>
          <p:cNvPr id="39" name="Gerader Verbinder 38">
            <a:extLst>
              <a:ext uri="{FF2B5EF4-FFF2-40B4-BE49-F238E27FC236}">
                <a16:creationId xmlns:a16="http://schemas.microsoft.com/office/drawing/2014/main" id="{8AC0ACFA-6DD7-894D-7694-2072DB4A00B8}"/>
              </a:ext>
            </a:extLst>
          </p:cNvPr>
          <p:cNvCxnSpPr/>
          <p:nvPr/>
        </p:nvCxnSpPr>
        <p:spPr>
          <a:xfrm>
            <a:off x="5447928" y="3933056"/>
            <a:ext cx="1440160" cy="15841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1AB66619-CB72-7AA9-4125-89B23F474714}"/>
              </a:ext>
            </a:extLst>
          </p:cNvPr>
          <p:cNvCxnSpPr>
            <a:cxnSpLocks/>
          </p:cNvCxnSpPr>
          <p:nvPr/>
        </p:nvCxnSpPr>
        <p:spPr>
          <a:xfrm flipV="1">
            <a:off x="5303913" y="3933056"/>
            <a:ext cx="1480685" cy="1436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9A7169C0-D205-5CF1-10E7-896948A63661}"/>
              </a:ext>
            </a:extLst>
          </p:cNvPr>
          <p:cNvSpPr txBox="1"/>
          <p:nvPr/>
        </p:nvSpPr>
        <p:spPr>
          <a:xfrm>
            <a:off x="5185920" y="3709482"/>
            <a:ext cx="1890896" cy="2031325"/>
          </a:xfrm>
          <a:prstGeom prst="rect">
            <a:avLst/>
          </a:prstGeom>
          <a:noFill/>
        </p:spPr>
        <p:txBody>
          <a:bodyPr wrap="square" rtlCol="0">
            <a:spAutoFit/>
          </a:bodyPr>
          <a:lstStyle/>
          <a:p>
            <a:pPr algn="ctr"/>
            <a:r>
              <a:rPr lang="de-CH" dirty="0">
                <a:solidFill>
                  <a:schemeClr val="bg1"/>
                </a:solidFill>
                <a:latin typeface="Arial" panose="020B0604020202020204" pitchFamily="34" charset="0"/>
                <a:cs typeface="Arial" panose="020B0604020202020204" pitchFamily="34" charset="0"/>
              </a:rPr>
              <a:t>Modelle implizieren </a:t>
            </a:r>
            <a:r>
              <a:rPr lang="de-CH" b="1" dirty="0">
                <a:solidFill>
                  <a:schemeClr val="bg1"/>
                </a:solidFill>
                <a:latin typeface="Arial" panose="020B0604020202020204" pitchFamily="34" charset="0"/>
                <a:cs typeface="Arial" panose="020B0604020202020204" pitchFamily="34" charset="0"/>
              </a:rPr>
              <a:t>dieselben Mittelwerte und Korrelationen</a:t>
            </a:r>
          </a:p>
          <a:p>
            <a:pPr algn="ctr"/>
            <a:r>
              <a:rPr lang="de-CH" dirty="0">
                <a:solidFill>
                  <a:schemeClr val="bg1"/>
                </a:solidFill>
                <a:latin typeface="Arial" panose="020B0604020202020204" pitchFamily="34" charset="0"/>
                <a:cs typeface="Arial" panose="020B0604020202020204" pitchFamily="34" charset="0"/>
              </a:rPr>
              <a:t>Empirisch kaum unterscheidbar</a:t>
            </a:r>
          </a:p>
        </p:txBody>
      </p:sp>
      <p:sp>
        <p:nvSpPr>
          <p:cNvPr id="45" name="Textfeld 44">
            <a:extLst>
              <a:ext uri="{FF2B5EF4-FFF2-40B4-BE49-F238E27FC236}">
                <a16:creationId xmlns:a16="http://schemas.microsoft.com/office/drawing/2014/main" id="{EDAAC4E2-BFA4-3E76-CF47-DFF7000B8257}"/>
              </a:ext>
            </a:extLst>
          </p:cNvPr>
          <p:cNvSpPr txBox="1"/>
          <p:nvPr/>
        </p:nvSpPr>
        <p:spPr>
          <a:xfrm>
            <a:off x="6528049" y="1478231"/>
            <a:ext cx="1944217" cy="369332"/>
          </a:xfrm>
          <a:prstGeom prst="rect">
            <a:avLst/>
          </a:prstGeom>
          <a:noFill/>
        </p:spPr>
        <p:txBody>
          <a:bodyPr wrap="square">
            <a:spAutoFit/>
          </a:bodyPr>
          <a:lstStyle/>
          <a:p>
            <a:pPr>
              <a:defRPr/>
            </a:pPr>
            <a:r>
              <a:rPr lang="de-CH" dirty="0">
                <a:solidFill>
                  <a:prstClr val="white"/>
                </a:solidFill>
                <a:latin typeface="Arial" panose="020B0604020202020204" pitchFamily="34" charset="0"/>
                <a:cs typeface="Arial" panose="020B0604020202020204" pitchFamily="34" charset="0"/>
              </a:rPr>
              <a:t>Summenscore</a:t>
            </a:r>
          </a:p>
        </p:txBody>
      </p:sp>
      <p:cxnSp>
        <p:nvCxnSpPr>
          <p:cNvPr id="47" name="Gerade Verbindung mit Pfeil 46">
            <a:extLst>
              <a:ext uri="{FF2B5EF4-FFF2-40B4-BE49-F238E27FC236}">
                <a16:creationId xmlns:a16="http://schemas.microsoft.com/office/drawing/2014/main" id="{CB7F132F-D619-360A-F5E1-B048993B1E9F}"/>
              </a:ext>
            </a:extLst>
          </p:cNvPr>
          <p:cNvCxnSpPr>
            <a:cxnSpLocks/>
            <a:endCxn id="45" idx="0"/>
          </p:cNvCxnSpPr>
          <p:nvPr/>
        </p:nvCxnSpPr>
        <p:spPr>
          <a:xfrm>
            <a:off x="7500157" y="941381"/>
            <a:ext cx="0" cy="5368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3F71B12-AA30-F76D-DD8D-E3B4EA3CAAC1}"/>
              </a:ext>
            </a:extLst>
          </p:cNvPr>
          <p:cNvCxnSpPr>
            <a:cxnSpLocks/>
          </p:cNvCxnSpPr>
          <p:nvPr/>
        </p:nvCxnSpPr>
        <p:spPr>
          <a:xfrm flipV="1">
            <a:off x="8040216" y="941381"/>
            <a:ext cx="0" cy="5368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8BE979DD-92C7-ED6F-C5DF-E63A868BEDFE}"/>
              </a:ext>
            </a:extLst>
          </p:cNvPr>
          <p:cNvSpPr txBox="1"/>
          <p:nvPr/>
        </p:nvSpPr>
        <p:spPr>
          <a:xfrm>
            <a:off x="8055113" y="1087233"/>
            <a:ext cx="1368151"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t>
            </a:r>
          </a:p>
        </p:txBody>
      </p:sp>
      <p:sp>
        <p:nvSpPr>
          <p:cNvPr id="53" name="Textfeld 52">
            <a:extLst>
              <a:ext uri="{FF2B5EF4-FFF2-40B4-BE49-F238E27FC236}">
                <a16:creationId xmlns:a16="http://schemas.microsoft.com/office/drawing/2014/main" id="{DB0D34F9-60FB-4BA7-ADBE-F1351937B81B}"/>
              </a:ext>
            </a:extLst>
          </p:cNvPr>
          <p:cNvSpPr txBox="1"/>
          <p:nvPr/>
        </p:nvSpPr>
        <p:spPr>
          <a:xfrm>
            <a:off x="8487160" y="1048044"/>
            <a:ext cx="2074382" cy="1200329"/>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Affirmation der Konsequenz</a:t>
            </a:r>
          </a:p>
          <a:p>
            <a:endParaRPr lang="de-CH" dirty="0">
              <a:solidFill>
                <a:schemeClr val="bg1"/>
              </a:solidFill>
              <a:latin typeface="Arial" panose="020B0604020202020204" pitchFamily="34" charset="0"/>
              <a:cs typeface="Arial" panose="020B0604020202020204" pitchFamily="34" charset="0"/>
            </a:endParaRPr>
          </a:p>
          <a:p>
            <a:r>
              <a:rPr lang="de-CH" b="1" dirty="0">
                <a:solidFill>
                  <a:schemeClr val="bg1"/>
                </a:solidFill>
                <a:latin typeface="Arial" panose="020B0604020202020204" pitchFamily="34" charset="0"/>
                <a:cs typeface="Arial" panose="020B0604020202020204" pitchFamily="34" charset="0"/>
              </a:rPr>
              <a:t>Umkehrfehler</a:t>
            </a:r>
          </a:p>
        </p:txBody>
      </p:sp>
    </p:spTree>
    <p:extLst>
      <p:ext uri="{BB962C8B-B14F-4D97-AF65-F5344CB8AC3E}">
        <p14:creationId xmlns:p14="http://schemas.microsoft.com/office/powerpoint/2010/main" val="193089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2" grpId="0"/>
      <p:bldP spid="5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87C3B8-CACE-E796-6E4A-8FD050542E8D}"/>
            </a:ext>
          </a:extLst>
        </p:cNvPr>
        <p:cNvGrpSpPr/>
        <p:nvPr/>
      </p:nvGrpSpPr>
      <p:grpSpPr>
        <a:xfrm>
          <a:off x="0" y="0"/>
          <a:ext cx="0" cy="0"/>
          <a:chOff x="0" y="0"/>
          <a:chExt cx="0" cy="0"/>
        </a:xfrm>
      </p:grpSpPr>
      <p:pic>
        <p:nvPicPr>
          <p:cNvPr id="1026" name="Picture 2" descr="Georg Krammer - Unsere Leykam Universitätsverlag Autor*innen">
            <a:extLst>
              <a:ext uri="{FF2B5EF4-FFF2-40B4-BE49-F238E27FC236}">
                <a16:creationId xmlns:a16="http://schemas.microsoft.com/office/drawing/2014/main" id="{F6682EAE-0EAA-2B03-FE03-D5A07C1A14A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7" y="3429000"/>
            <a:ext cx="1302663" cy="16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rof. Dr. Markus Bühner ist Projektleiter für die Entwicklung des  TS-Index®“ - openPR">
            <a:extLst>
              <a:ext uri="{FF2B5EF4-FFF2-40B4-BE49-F238E27FC236}">
                <a16:creationId xmlns:a16="http://schemas.microsoft.com/office/drawing/2014/main" id="{66BB9466-666C-A3F9-C903-3BC42A6217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00"/>
          <a:stretch/>
        </p:blipFill>
        <p:spPr bwMode="auto">
          <a:xfrm>
            <a:off x="8225174" y="3429000"/>
            <a:ext cx="1219539" cy="16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1DE451C2-DEB3-D586-82DC-65230F5B87D5}"/>
              </a:ext>
            </a:extLst>
          </p:cNvPr>
          <p:cNvSpPr txBox="1"/>
          <p:nvPr/>
        </p:nvSpPr>
        <p:spPr>
          <a:xfrm>
            <a:off x="2339656" y="1765983"/>
            <a:ext cx="4248472" cy="1200329"/>
          </a:xfrm>
          <a:prstGeom prst="rect">
            <a:avLst/>
          </a:prstGeom>
          <a:noFill/>
        </p:spPr>
        <p:txBody>
          <a:bodyPr wrap="square" rtlCol="0">
            <a:spAutoFit/>
          </a:bodyPr>
          <a:lstStyle/>
          <a:p>
            <a:pPr>
              <a:defRPr/>
            </a:pP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Bedeutet das im Umkehrschluss, dass ich immer, wenn ich einen Summenscore verwende, die Annahme mache, dass mein Test Rasch-homogen ist?</a:t>
            </a:r>
          </a:p>
        </p:txBody>
      </p:sp>
      <p:sp>
        <p:nvSpPr>
          <p:cNvPr id="4" name="Textfeld 3">
            <a:extLst>
              <a:ext uri="{FF2B5EF4-FFF2-40B4-BE49-F238E27FC236}">
                <a16:creationId xmlns:a16="http://schemas.microsoft.com/office/drawing/2014/main" id="{DB52EA2F-4A45-0CF5-39E4-59AA0ECFC6D3}"/>
              </a:ext>
            </a:extLst>
          </p:cNvPr>
          <p:cNvSpPr txBox="1"/>
          <p:nvPr/>
        </p:nvSpPr>
        <p:spPr>
          <a:xfrm>
            <a:off x="5875541" y="3920235"/>
            <a:ext cx="2349632" cy="646331"/>
          </a:xfrm>
          <a:prstGeom prst="rect">
            <a:avLst/>
          </a:prstGeom>
          <a:noFill/>
        </p:spPr>
        <p:txBody>
          <a:bodyPr wrap="square" rtlCol="0">
            <a:spAutoFit/>
          </a:bodyPr>
          <a:lstStyle/>
          <a:p>
            <a:pPr>
              <a:defRPr/>
            </a:pP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Äh… </a:t>
            </a:r>
            <a:r>
              <a:rPr lang="de-CH" dirty="0" err="1">
                <a:solidFill>
                  <a:prstClr val="white"/>
                </a:solidFill>
                <a:latin typeface="Cambria" panose="02040503050406030204" pitchFamily="18" charset="0"/>
                <a:ea typeface="Cambria" panose="02040503050406030204" pitchFamily="18" charset="0"/>
                <a:cs typeface="Arial" panose="020B0604020202020204" pitchFamily="34" charset="0"/>
              </a:rPr>
              <a:t>well</a:t>
            </a: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a:t>
            </a:r>
          </a:p>
          <a:p>
            <a:pPr>
              <a:defRPr/>
            </a:pP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Ja, das ist korrekt! :D</a:t>
            </a:r>
          </a:p>
        </p:txBody>
      </p:sp>
      <p:sp>
        <p:nvSpPr>
          <p:cNvPr id="5" name="Textfeld 4">
            <a:extLst>
              <a:ext uri="{FF2B5EF4-FFF2-40B4-BE49-F238E27FC236}">
                <a16:creationId xmlns:a16="http://schemas.microsoft.com/office/drawing/2014/main" id="{A55BC61B-9204-3DC0-E1A7-DF78BE668F33}"/>
              </a:ext>
            </a:extLst>
          </p:cNvPr>
          <p:cNvSpPr txBox="1"/>
          <p:nvPr/>
        </p:nvSpPr>
        <p:spPr>
          <a:xfrm>
            <a:off x="6602694" y="2196830"/>
            <a:ext cx="3093706" cy="923330"/>
          </a:xfrm>
          <a:prstGeom prst="rect">
            <a:avLst/>
          </a:prstGeom>
          <a:noFill/>
        </p:spPr>
        <p:txBody>
          <a:bodyPr wrap="square" rtlCol="0">
            <a:spAutoFit/>
          </a:bodyPr>
          <a:lstStyle/>
          <a:p>
            <a:pPr>
              <a:defRPr/>
            </a:pP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Wenn das </a:t>
            </a:r>
            <a:r>
              <a:rPr lang="de-CH" b="1" dirty="0">
                <a:solidFill>
                  <a:prstClr val="white"/>
                </a:solidFill>
                <a:latin typeface="Cambria" panose="02040503050406030204" pitchFamily="18" charset="0"/>
                <a:ea typeface="Cambria" panose="02040503050406030204" pitchFamily="18" charset="0"/>
                <a:cs typeface="Arial" panose="020B0604020202020204" pitchFamily="34" charset="0"/>
              </a:rPr>
              <a:t>Rasch Modell </a:t>
            </a: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gilt, dann sind </a:t>
            </a:r>
            <a:r>
              <a:rPr lang="de-CH" dirty="0" err="1">
                <a:solidFill>
                  <a:prstClr val="white"/>
                </a:solidFill>
                <a:latin typeface="Cambria" panose="02040503050406030204" pitchFamily="18" charset="0"/>
                <a:ea typeface="Cambria" panose="02040503050406030204" pitchFamily="18" charset="0"/>
                <a:cs typeface="Arial" panose="020B0604020202020204" pitchFamily="34" charset="0"/>
              </a:rPr>
              <a:t>Summenscores</a:t>
            </a:r>
            <a:r>
              <a:rPr lang="de-CH" dirty="0">
                <a:solidFill>
                  <a:prstClr val="white"/>
                </a:solidFill>
                <a:latin typeface="Cambria" panose="02040503050406030204" pitchFamily="18" charset="0"/>
                <a:ea typeface="Cambria" panose="02040503050406030204" pitchFamily="18" charset="0"/>
                <a:cs typeface="Arial" panose="020B0604020202020204" pitchFamily="34" charset="0"/>
              </a:rPr>
              <a:t> </a:t>
            </a:r>
            <a:r>
              <a:rPr lang="de-CH" b="1" dirty="0">
                <a:solidFill>
                  <a:prstClr val="white"/>
                </a:solidFill>
                <a:latin typeface="Cambria" panose="02040503050406030204" pitchFamily="18" charset="0"/>
                <a:ea typeface="Cambria" panose="02040503050406030204" pitchFamily="18" charset="0"/>
                <a:cs typeface="Arial" panose="020B0604020202020204" pitchFamily="34" charset="0"/>
              </a:rPr>
              <a:t>suffiziente Statistiken</a:t>
            </a:r>
          </a:p>
        </p:txBody>
      </p:sp>
      <p:sp>
        <p:nvSpPr>
          <p:cNvPr id="6" name="Sprechblase: rechteckig mit abgerundeten Ecken 5">
            <a:extLst>
              <a:ext uri="{FF2B5EF4-FFF2-40B4-BE49-F238E27FC236}">
                <a16:creationId xmlns:a16="http://schemas.microsoft.com/office/drawing/2014/main" id="{66BF80E4-084A-88F5-50D2-78BC3815B028}"/>
              </a:ext>
            </a:extLst>
          </p:cNvPr>
          <p:cNvSpPr/>
          <p:nvPr/>
        </p:nvSpPr>
        <p:spPr>
          <a:xfrm>
            <a:off x="6592984" y="2074252"/>
            <a:ext cx="2959401" cy="1200329"/>
          </a:xfrm>
          <a:prstGeom prst="wedgeRoundRectCallout">
            <a:avLst>
              <a:gd name="adj1" fmla="val 16414"/>
              <a:gd name="adj2" fmla="val 69805"/>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Sprechblase: rechteckig mit abgerundeten Ecken 6">
            <a:extLst>
              <a:ext uri="{FF2B5EF4-FFF2-40B4-BE49-F238E27FC236}">
                <a16:creationId xmlns:a16="http://schemas.microsoft.com/office/drawing/2014/main" id="{067A7F52-FB50-A45C-1B45-A70E71ADAFAA}"/>
              </a:ext>
            </a:extLst>
          </p:cNvPr>
          <p:cNvSpPr/>
          <p:nvPr/>
        </p:nvSpPr>
        <p:spPr>
          <a:xfrm>
            <a:off x="2351585" y="1722330"/>
            <a:ext cx="4097383" cy="1200329"/>
          </a:xfrm>
          <a:prstGeom prst="wedgeRoundRectCallout">
            <a:avLst>
              <a:gd name="adj1" fmla="val -23374"/>
              <a:gd name="adj2" fmla="val 109460"/>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Sprechblase: rechteckig mit abgerundeten Ecken 7">
            <a:extLst>
              <a:ext uri="{FF2B5EF4-FFF2-40B4-BE49-F238E27FC236}">
                <a16:creationId xmlns:a16="http://schemas.microsoft.com/office/drawing/2014/main" id="{F2D256A2-54B7-2C65-DD8F-C74D44FBB1D1}"/>
              </a:ext>
            </a:extLst>
          </p:cNvPr>
          <p:cNvSpPr/>
          <p:nvPr/>
        </p:nvSpPr>
        <p:spPr>
          <a:xfrm>
            <a:off x="5875542" y="3888976"/>
            <a:ext cx="2164675" cy="836169"/>
          </a:xfrm>
          <a:prstGeom prst="wedgeRoundRectCallout">
            <a:avLst>
              <a:gd name="adj1" fmla="val 73877"/>
              <a:gd name="adj2" fmla="val -11088"/>
              <a:gd name="adj3" fmla="val 16667"/>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9" name="Grafik 8">
            <a:extLst>
              <a:ext uri="{FF2B5EF4-FFF2-40B4-BE49-F238E27FC236}">
                <a16:creationId xmlns:a16="http://schemas.microsoft.com/office/drawing/2014/main" id="{78427B1A-B7B5-C36C-96AD-EE5610F3CB8F}"/>
              </a:ext>
            </a:extLst>
          </p:cNvPr>
          <p:cNvPicPr>
            <a:picLocks noChangeAspect="1"/>
          </p:cNvPicPr>
          <p:nvPr/>
        </p:nvPicPr>
        <p:blipFill>
          <a:blip r:embed="rId5"/>
          <a:srcRect b="19978"/>
          <a:stretch/>
        </p:blipFill>
        <p:spPr>
          <a:xfrm>
            <a:off x="6922154" y="127645"/>
            <a:ext cx="2236125" cy="1910607"/>
          </a:xfrm>
          <a:prstGeom prst="rect">
            <a:avLst/>
          </a:prstGeom>
        </p:spPr>
      </p:pic>
      <p:sp>
        <p:nvSpPr>
          <p:cNvPr id="10" name="Textfeld 9">
            <a:extLst>
              <a:ext uri="{FF2B5EF4-FFF2-40B4-BE49-F238E27FC236}">
                <a16:creationId xmlns:a16="http://schemas.microsoft.com/office/drawing/2014/main" id="{5D1839A3-6858-4420-520E-91E09E610791}"/>
              </a:ext>
            </a:extLst>
          </p:cNvPr>
          <p:cNvSpPr txBox="1"/>
          <p:nvPr/>
        </p:nvSpPr>
        <p:spPr>
          <a:xfrm>
            <a:off x="3290948" y="5489490"/>
            <a:ext cx="5700459" cy="1200329"/>
          </a:xfrm>
          <a:prstGeom prst="rect">
            <a:avLst/>
          </a:prstGeom>
          <a:noFill/>
          <a:ln>
            <a:solidFill>
              <a:schemeClr val="bg1"/>
            </a:solidFill>
          </a:ln>
        </p:spPr>
        <p:txBody>
          <a:bodyPr wrap="square" rtlCol="0">
            <a:spAutoFit/>
          </a:bodyPr>
          <a:lstStyle/>
          <a:p>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 anstatt </a:t>
            </a:r>
            <a:r>
              <a:rPr lang="de-CH" dirty="0" err="1">
                <a:solidFill>
                  <a:schemeClr val="bg1"/>
                </a:solidFill>
                <a:latin typeface="Arial" panose="020B0604020202020204" pitchFamily="34" charset="0"/>
                <a:cs typeface="Arial" panose="020B0604020202020204" pitchFamily="34" charset="0"/>
              </a:rPr>
              <a:t>Summenscores</a:t>
            </a:r>
            <a:r>
              <a:rPr lang="de-CH" dirty="0">
                <a:solidFill>
                  <a:schemeClr val="bg1"/>
                </a:solidFill>
                <a:latin typeface="Arial" panose="020B0604020202020204" pitchFamily="34" charset="0"/>
                <a:cs typeface="Arial" panose="020B0604020202020204" pitchFamily="34" charset="0"/>
              </a:rPr>
              <a:t> zu verwenden entspricht nach naturwissenschaftlicher Messung der </a:t>
            </a:r>
            <a:r>
              <a:rPr lang="de-CH" b="1" dirty="0" err="1">
                <a:solidFill>
                  <a:schemeClr val="bg1"/>
                </a:solidFill>
                <a:latin typeface="Arial" panose="020B0604020202020204" pitchFamily="34" charset="0"/>
                <a:cs typeface="Arial" panose="020B0604020202020204" pitchFamily="34" charset="0"/>
              </a:rPr>
              <a:t>Einmodellierung</a:t>
            </a:r>
            <a:r>
              <a:rPr lang="de-CH" b="1" dirty="0">
                <a:solidFill>
                  <a:schemeClr val="bg1"/>
                </a:solidFill>
                <a:latin typeface="Arial" panose="020B0604020202020204" pitchFamily="34" charset="0"/>
                <a:cs typeface="Arial" panose="020B0604020202020204" pitchFamily="34" charset="0"/>
              </a:rPr>
              <a:t> von Messfehler</a:t>
            </a:r>
          </a:p>
          <a:p>
            <a:r>
              <a:rPr lang="de-CH" dirty="0">
                <a:solidFill>
                  <a:schemeClr val="bg1"/>
                </a:solidFill>
                <a:latin typeface="Arial" panose="020B0604020202020204" pitchFamily="34" charset="0"/>
                <a:cs typeface="Arial" panose="020B0604020202020204" pitchFamily="34" charset="0"/>
              </a:rPr>
              <a:t>(Abweichung von Rasch Modell)</a:t>
            </a:r>
          </a:p>
        </p:txBody>
      </p:sp>
    </p:spTree>
    <p:extLst>
      <p:ext uri="{BB962C8B-B14F-4D97-AF65-F5344CB8AC3E}">
        <p14:creationId xmlns:p14="http://schemas.microsoft.com/office/powerpoint/2010/main" val="426176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F3817A0-7317-0C73-88CE-5CE6C4FA3630}"/>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82B6DC86-CDD3-8BA9-2850-2AA8111EB864}"/>
              </a:ext>
            </a:extLst>
          </p:cNvPr>
          <p:cNvSpPr txBox="1"/>
          <p:nvPr/>
        </p:nvSpPr>
        <p:spPr>
          <a:xfrm>
            <a:off x="3123424" y="548680"/>
            <a:ext cx="156842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 ich</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D27D9A5A-9AF0-531A-82AC-AF1B8EE11F78}"/>
              </a:ext>
            </a:extLst>
          </p:cNvPr>
          <p:cNvSpPr txBox="1"/>
          <p:nvPr/>
        </p:nvSpPr>
        <p:spPr>
          <a:xfrm>
            <a:off x="5867337" y="2675243"/>
            <a:ext cx="4878236" cy="3139321"/>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Der Summenscore entspricht der Annahme des </a:t>
            </a:r>
            <a:r>
              <a:rPr lang="de-CH" i="1" dirty="0">
                <a:solidFill>
                  <a:schemeClr val="bg1"/>
                </a:solidFill>
                <a:latin typeface="Arial" panose="020B0604020202020204" pitchFamily="34" charset="0"/>
                <a:cs typeface="Arial" panose="020B0604020202020204" pitchFamily="34" charset="0"/>
              </a:rPr>
              <a:t>theoretisch plausiblen Modells</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1. Dieses Modell kann man (deskriptiv) überprüfen, oder einfach (normativ) vorgeben</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2. Empirisch hält die Annahme (fast) nie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3. Schlussfolgerung:</a:t>
            </a:r>
          </a:p>
          <a:p>
            <a:r>
              <a:rPr lang="de-CH" i="1" dirty="0" err="1">
                <a:solidFill>
                  <a:schemeClr val="bg1"/>
                </a:solidFill>
                <a:latin typeface="Arial" panose="020B0604020202020204" pitchFamily="34" charset="0"/>
                <a:cs typeface="Arial" panose="020B0604020202020204" pitchFamily="34" charset="0"/>
              </a:rPr>
              <a:t>Scorebildung</a:t>
            </a:r>
            <a:r>
              <a:rPr lang="de-CH" i="1" dirty="0">
                <a:solidFill>
                  <a:schemeClr val="bg1"/>
                </a:solidFill>
                <a:latin typeface="Arial" panose="020B0604020202020204" pitchFamily="34" charset="0"/>
                <a:cs typeface="Arial" panose="020B0604020202020204" pitchFamily="34" charset="0"/>
              </a:rPr>
              <a:t> ist sinnvoll, wenn sie der Theorie oder dem Forschungsziel entspricht</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3466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0F51F2-F714-F753-FB2D-8D154257110B}"/>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CAFF7A6C-83B4-289F-3817-8E7AEB31AAA9}"/>
              </a:ext>
            </a:extLst>
          </p:cNvPr>
          <p:cNvSpPr txBox="1"/>
          <p:nvPr/>
        </p:nvSpPr>
        <p:spPr>
          <a:xfrm>
            <a:off x="3123424" y="548680"/>
            <a:ext cx="2396512" cy="943848"/>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Beispiel:</a:t>
            </a:r>
          </a:p>
          <a:p>
            <a:endParaRPr lang="de-CH" sz="2800" baseline="-25000" dirty="0">
              <a:solidFill>
                <a:schemeClr val="bg1"/>
              </a:solidFill>
              <a:latin typeface="Arial" panose="020B0604020202020204" pitchFamily="34" charset="0"/>
              <a:cs typeface="Arial" panose="020B0604020202020204" pitchFamily="34" charset="0"/>
            </a:endParaRPr>
          </a:p>
          <a:p>
            <a:r>
              <a:rPr lang="de-CH" sz="2800" baseline="-25000" dirty="0">
                <a:solidFill>
                  <a:schemeClr val="bg1"/>
                </a:solidFill>
                <a:latin typeface="Arial" panose="020B0604020202020204" pitchFamily="34" charset="0"/>
                <a:cs typeface="Arial" panose="020B0604020202020204" pitchFamily="34" charset="0"/>
              </a:rPr>
              <a:t>Inhaltswissen</a:t>
            </a:r>
          </a:p>
        </p:txBody>
      </p:sp>
      <p:sp>
        <p:nvSpPr>
          <p:cNvPr id="7" name="Textfeld 6">
            <a:extLst>
              <a:ext uri="{FF2B5EF4-FFF2-40B4-BE49-F238E27FC236}">
                <a16:creationId xmlns:a16="http://schemas.microsoft.com/office/drawing/2014/main" id="{39708376-9F99-5962-7ABA-3ADCEEF36912}"/>
              </a:ext>
            </a:extLst>
          </p:cNvPr>
          <p:cNvSpPr txBox="1"/>
          <p:nvPr/>
        </p:nvSpPr>
        <p:spPr>
          <a:xfrm>
            <a:off x="1882562" y="2276873"/>
            <a:ext cx="4878236" cy="3693319"/>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Hohe interne Konsistenz von Tests wird häufig gewünscht</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z.B. </a:t>
            </a:r>
            <a:r>
              <a:rPr lang="de-CH" dirty="0" err="1">
                <a:solidFill>
                  <a:schemeClr val="bg1"/>
                </a:solidFill>
                <a:latin typeface="Arial" panose="020B0604020202020204" pitchFamily="34" charset="0"/>
                <a:cs typeface="Arial" panose="020B0604020202020204" pitchFamily="34" charset="0"/>
              </a:rPr>
              <a:t>Cronbach’s</a:t>
            </a:r>
            <a:r>
              <a:rPr lang="de-CH" dirty="0">
                <a:solidFill>
                  <a:schemeClr val="bg1"/>
                </a:solidFill>
                <a:latin typeface="Arial" panose="020B0604020202020204" pitchFamily="34" charset="0"/>
                <a:cs typeface="Arial" panose="020B0604020202020204" pitchFamily="34" charset="0"/>
              </a:rPr>
              <a:t> Alpha (oder Omega)</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Taber 2018 (&amp; Stadler et al., 2021)</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Für Wissenstests inadäquat</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Theoretische Annahme:</a:t>
            </a:r>
          </a:p>
          <a:p>
            <a:r>
              <a:rPr lang="de-CH" b="1" dirty="0">
                <a:solidFill>
                  <a:schemeClr val="bg1"/>
                </a:solidFill>
                <a:latin typeface="Arial" panose="020B0604020202020204" pitchFamily="34" charset="0"/>
                <a:cs typeface="Arial" panose="020B0604020202020204" pitchFamily="34" charset="0"/>
              </a:rPr>
              <a:t>Heterogen</a:t>
            </a:r>
            <a:r>
              <a:rPr lang="de-CH" dirty="0">
                <a:solidFill>
                  <a:schemeClr val="bg1"/>
                </a:solidFill>
                <a:latin typeface="Arial" panose="020B0604020202020204" pitchFamily="34" charset="0"/>
                <a:cs typeface="Arial" panose="020B0604020202020204" pitchFamily="34" charset="0"/>
              </a:rPr>
              <a:t> und </a:t>
            </a:r>
            <a:r>
              <a:rPr lang="de-CH" b="1" dirty="0">
                <a:solidFill>
                  <a:schemeClr val="bg1"/>
                </a:solidFill>
                <a:latin typeface="Arial" panose="020B0604020202020204" pitchFamily="34" charset="0"/>
                <a:cs typeface="Arial" panose="020B0604020202020204" pitchFamily="34" charset="0"/>
              </a:rPr>
              <a:t>Mehrdimensional</a:t>
            </a:r>
          </a:p>
          <a:p>
            <a:endParaRPr lang="de-CH" dirty="0">
              <a:solidFill>
                <a:schemeClr val="bg1"/>
              </a:solidFill>
              <a:latin typeface="Arial" panose="020B0604020202020204" pitchFamily="34" charset="0"/>
              <a:cs typeface="Arial" panose="020B0604020202020204" pitchFamily="34" charset="0"/>
            </a:endParaRPr>
          </a:p>
          <a:p>
            <a:endParaRPr lang="de-CH" dirty="0">
              <a:solidFill>
                <a:schemeClr val="bg1"/>
              </a:solidFill>
              <a:latin typeface="Arial" panose="020B0604020202020204" pitchFamily="34" charset="0"/>
              <a:cs typeface="Arial" panose="020B0604020202020204" pitchFamily="34" charset="0"/>
            </a:endParaRPr>
          </a:p>
        </p:txBody>
      </p:sp>
      <p:pic>
        <p:nvPicPr>
          <p:cNvPr id="2" name="Grafik 1">
            <a:extLst>
              <a:ext uri="{FF2B5EF4-FFF2-40B4-BE49-F238E27FC236}">
                <a16:creationId xmlns:a16="http://schemas.microsoft.com/office/drawing/2014/main" id="{BB5440E8-AA5B-A66B-11C7-E815ABEDE133}"/>
              </a:ext>
            </a:extLst>
          </p:cNvPr>
          <p:cNvPicPr>
            <a:picLocks noChangeAspect="1"/>
          </p:cNvPicPr>
          <p:nvPr/>
        </p:nvPicPr>
        <p:blipFill>
          <a:blip r:embed="rId3"/>
          <a:stretch>
            <a:fillRect/>
          </a:stretch>
        </p:blipFill>
        <p:spPr>
          <a:xfrm>
            <a:off x="7327927" y="2060848"/>
            <a:ext cx="2042337" cy="1685690"/>
          </a:xfrm>
          <a:prstGeom prst="rect">
            <a:avLst/>
          </a:prstGeom>
        </p:spPr>
      </p:pic>
      <p:pic>
        <p:nvPicPr>
          <p:cNvPr id="14" name="Grafik 13">
            <a:extLst>
              <a:ext uri="{FF2B5EF4-FFF2-40B4-BE49-F238E27FC236}">
                <a16:creationId xmlns:a16="http://schemas.microsoft.com/office/drawing/2014/main" id="{0FD0CA63-A5EA-3BA8-F7D4-5064CEAFBB4D}"/>
              </a:ext>
            </a:extLst>
          </p:cNvPr>
          <p:cNvPicPr>
            <a:picLocks noChangeAspect="1"/>
          </p:cNvPicPr>
          <p:nvPr/>
        </p:nvPicPr>
        <p:blipFill>
          <a:blip r:embed="rId4"/>
          <a:stretch>
            <a:fillRect/>
          </a:stretch>
        </p:blipFill>
        <p:spPr>
          <a:xfrm>
            <a:off x="7104113" y="4581128"/>
            <a:ext cx="2489967" cy="509142"/>
          </a:xfrm>
          <a:prstGeom prst="rect">
            <a:avLst/>
          </a:prstGeom>
        </p:spPr>
      </p:pic>
    </p:spTree>
    <p:extLst>
      <p:ext uri="{BB962C8B-B14F-4D97-AF65-F5344CB8AC3E}">
        <p14:creationId xmlns:p14="http://schemas.microsoft.com/office/powerpoint/2010/main" val="3729518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88B8112-8683-91A6-F377-607968080F54}"/>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070E2E92-B6B9-F3D9-A72E-917830A36D85}"/>
              </a:ext>
            </a:extLst>
          </p:cNvPr>
          <p:cNvSpPr txBox="1"/>
          <p:nvPr/>
        </p:nvSpPr>
        <p:spPr>
          <a:xfrm>
            <a:off x="3123424" y="548680"/>
            <a:ext cx="2396512" cy="943848"/>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Beispiel:</a:t>
            </a:r>
          </a:p>
          <a:p>
            <a:endParaRPr lang="de-CH" sz="2800" baseline="-25000" dirty="0">
              <a:solidFill>
                <a:schemeClr val="bg1"/>
              </a:solidFill>
              <a:latin typeface="Arial" panose="020B0604020202020204" pitchFamily="34" charset="0"/>
              <a:cs typeface="Arial" panose="020B0604020202020204" pitchFamily="34" charset="0"/>
            </a:endParaRPr>
          </a:p>
          <a:p>
            <a:r>
              <a:rPr lang="de-CH" sz="2800" baseline="-25000" dirty="0">
                <a:solidFill>
                  <a:schemeClr val="bg1"/>
                </a:solidFill>
                <a:latin typeface="Arial" panose="020B0604020202020204" pitchFamily="34" charset="0"/>
                <a:cs typeface="Arial" panose="020B0604020202020204" pitchFamily="34" charset="0"/>
              </a:rPr>
              <a:t>Inhaltswissen</a:t>
            </a:r>
          </a:p>
        </p:txBody>
      </p:sp>
      <p:sp>
        <p:nvSpPr>
          <p:cNvPr id="7" name="Textfeld 6">
            <a:extLst>
              <a:ext uri="{FF2B5EF4-FFF2-40B4-BE49-F238E27FC236}">
                <a16:creationId xmlns:a16="http://schemas.microsoft.com/office/drawing/2014/main" id="{4989691D-CAA9-6CFD-799B-2B4573405CB8}"/>
              </a:ext>
            </a:extLst>
          </p:cNvPr>
          <p:cNvSpPr txBox="1"/>
          <p:nvPr/>
        </p:nvSpPr>
        <p:spPr>
          <a:xfrm>
            <a:off x="1882562" y="2276872"/>
            <a:ext cx="4878236" cy="1754326"/>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Meta-Analyse:</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Mittlere Interkorrelation Wissensitems </a:t>
            </a:r>
          </a:p>
          <a:p>
            <a:r>
              <a:rPr lang="de-CH" i="1" dirty="0">
                <a:solidFill>
                  <a:schemeClr val="bg1"/>
                </a:solidFill>
                <a:latin typeface="Arial" panose="020B0604020202020204" pitchFamily="34" charset="0"/>
                <a:cs typeface="Arial" panose="020B0604020202020204" pitchFamily="34" charset="0"/>
              </a:rPr>
              <a:t>r</a:t>
            </a:r>
            <a:r>
              <a:rPr lang="de-CH" dirty="0">
                <a:solidFill>
                  <a:schemeClr val="bg1"/>
                </a:solidFill>
                <a:latin typeface="Arial" panose="020B0604020202020204" pitchFamily="34" charset="0"/>
                <a:cs typeface="Arial" panose="020B0604020202020204" pitchFamily="34" charset="0"/>
              </a:rPr>
              <a:t> = .22</a:t>
            </a:r>
          </a:p>
          <a:p>
            <a:endParaRPr lang="de-CH" dirty="0">
              <a:solidFill>
                <a:schemeClr val="bg1"/>
              </a:solidFill>
              <a:latin typeface="Arial" panose="020B0604020202020204" pitchFamily="34" charset="0"/>
              <a:cs typeface="Arial" panose="020B0604020202020204" pitchFamily="34" charset="0"/>
            </a:endParaRPr>
          </a:p>
          <a:p>
            <a:endParaRPr lang="de-CH" dirty="0">
              <a:solidFill>
                <a:schemeClr val="bg1"/>
              </a:solidFill>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9D810410-7122-BD6E-4462-B4A4D86EDD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422"/>
          <a:stretch/>
        </p:blipFill>
        <p:spPr>
          <a:xfrm>
            <a:off x="6150950" y="3932462"/>
            <a:ext cx="4109683" cy="2405168"/>
          </a:xfrm>
          <a:prstGeom prst="rect">
            <a:avLst/>
          </a:prstGeom>
        </p:spPr>
      </p:pic>
      <p:pic>
        <p:nvPicPr>
          <p:cNvPr id="4" name="Grafik 3" descr="C:\local user data\Alpha\Version3\Alphas.png">
            <a:extLst>
              <a:ext uri="{FF2B5EF4-FFF2-40B4-BE49-F238E27FC236}">
                <a16:creationId xmlns:a16="http://schemas.microsoft.com/office/drawing/2014/main" id="{4FBD3473-3F96-D570-157C-978BA183BF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1368" y="3789040"/>
            <a:ext cx="3948608" cy="2592288"/>
          </a:xfrm>
          <a:prstGeom prst="rect">
            <a:avLst/>
          </a:prstGeom>
          <a:noFill/>
          <a:ln>
            <a:noFill/>
          </a:ln>
        </p:spPr>
      </p:pic>
    </p:spTree>
    <p:extLst>
      <p:ext uri="{BB962C8B-B14F-4D97-AF65-F5344CB8AC3E}">
        <p14:creationId xmlns:p14="http://schemas.microsoft.com/office/powerpoint/2010/main" val="92394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elle 1">
            <a:extLst>
              <a:ext uri="{FF2B5EF4-FFF2-40B4-BE49-F238E27FC236}">
                <a16:creationId xmlns:a16="http://schemas.microsoft.com/office/drawing/2014/main" id="{DD1A7971-4CB4-F9AA-6B0F-BB338F821A63}"/>
              </a:ext>
            </a:extLst>
          </p:cNvPr>
          <p:cNvGraphicFramePr>
            <a:graphicFrameLocks noGrp="1"/>
          </p:cNvGraphicFramePr>
          <p:nvPr>
            <p:extLst>
              <p:ext uri="{D42A27DB-BD31-4B8C-83A1-F6EECF244321}">
                <p14:modId xmlns:p14="http://schemas.microsoft.com/office/powerpoint/2010/main" val="4155716853"/>
              </p:ext>
            </p:extLst>
          </p:nvPr>
        </p:nvGraphicFramePr>
        <p:xfrm>
          <a:off x="1541890" y="620688"/>
          <a:ext cx="8208912" cy="5913120"/>
        </p:xfrm>
        <a:graphic>
          <a:graphicData uri="http://schemas.openxmlformats.org/drawingml/2006/table">
            <a:tbl>
              <a:tblPr firstRow="1" bandRow="1">
                <a:tableStyleId>{D7AC3CCA-C797-4891-BE02-D94E43425B78}</a:tableStyleId>
              </a:tblPr>
              <a:tblGrid>
                <a:gridCol w="1122918">
                  <a:extLst>
                    <a:ext uri="{9D8B030D-6E8A-4147-A177-3AD203B41FA5}">
                      <a16:colId xmlns:a16="http://schemas.microsoft.com/office/drawing/2014/main" val="50959254"/>
                    </a:ext>
                  </a:extLst>
                </a:gridCol>
                <a:gridCol w="705882">
                  <a:extLst>
                    <a:ext uri="{9D8B030D-6E8A-4147-A177-3AD203B41FA5}">
                      <a16:colId xmlns:a16="http://schemas.microsoft.com/office/drawing/2014/main" val="1965008989"/>
                    </a:ext>
                  </a:extLst>
                </a:gridCol>
                <a:gridCol w="784542">
                  <a:extLst>
                    <a:ext uri="{9D8B030D-6E8A-4147-A177-3AD203B41FA5}">
                      <a16:colId xmlns:a16="http://schemas.microsoft.com/office/drawing/2014/main" val="659155869"/>
                    </a:ext>
                  </a:extLst>
                </a:gridCol>
                <a:gridCol w="534670">
                  <a:extLst>
                    <a:ext uri="{9D8B030D-6E8A-4147-A177-3AD203B41FA5}">
                      <a16:colId xmlns:a16="http://schemas.microsoft.com/office/drawing/2014/main" val="3735830998"/>
                    </a:ext>
                  </a:extLst>
                </a:gridCol>
                <a:gridCol w="585851">
                  <a:extLst>
                    <a:ext uri="{9D8B030D-6E8A-4147-A177-3AD203B41FA5}">
                      <a16:colId xmlns:a16="http://schemas.microsoft.com/office/drawing/2014/main" val="954432583"/>
                    </a:ext>
                  </a:extLst>
                </a:gridCol>
                <a:gridCol w="576326">
                  <a:extLst>
                    <a:ext uri="{9D8B030D-6E8A-4147-A177-3AD203B41FA5}">
                      <a16:colId xmlns:a16="http://schemas.microsoft.com/office/drawing/2014/main" val="3257491985"/>
                    </a:ext>
                  </a:extLst>
                </a:gridCol>
                <a:gridCol w="1112584">
                  <a:extLst>
                    <a:ext uri="{9D8B030D-6E8A-4147-A177-3AD203B41FA5}">
                      <a16:colId xmlns:a16="http://schemas.microsoft.com/office/drawing/2014/main" val="1916351381"/>
                    </a:ext>
                  </a:extLst>
                </a:gridCol>
                <a:gridCol w="877419">
                  <a:extLst>
                    <a:ext uri="{9D8B030D-6E8A-4147-A177-3AD203B41FA5}">
                      <a16:colId xmlns:a16="http://schemas.microsoft.com/office/drawing/2014/main" val="2041449758"/>
                    </a:ext>
                  </a:extLst>
                </a:gridCol>
                <a:gridCol w="1006920">
                  <a:extLst>
                    <a:ext uri="{9D8B030D-6E8A-4147-A177-3AD203B41FA5}">
                      <a16:colId xmlns:a16="http://schemas.microsoft.com/office/drawing/2014/main" val="4088073472"/>
                    </a:ext>
                  </a:extLst>
                </a:gridCol>
                <a:gridCol w="901800">
                  <a:extLst>
                    <a:ext uri="{9D8B030D-6E8A-4147-A177-3AD203B41FA5}">
                      <a16:colId xmlns:a16="http://schemas.microsoft.com/office/drawing/2014/main" val="3115456258"/>
                    </a:ext>
                  </a:extLst>
                </a:gridCol>
              </a:tblGrid>
              <a:tr h="370840">
                <a:tc>
                  <a:txBody>
                    <a:bodyPr/>
                    <a:lstStyle/>
                    <a:p>
                      <a:endParaRPr lang="de-CH" dirty="0"/>
                    </a:p>
                  </a:txBody>
                  <a:tcPr/>
                </a:tc>
                <a:tc>
                  <a:txBody>
                    <a:bodyPr/>
                    <a:lstStyle/>
                    <a:p>
                      <a:pPr algn="ctr"/>
                      <a:r>
                        <a:rPr lang="de-CH" dirty="0"/>
                        <a:t>CTT</a:t>
                      </a:r>
                    </a:p>
                  </a:txBody>
                  <a:tcPr/>
                </a:tc>
                <a:tc>
                  <a:txBody>
                    <a:bodyPr/>
                    <a:lstStyle/>
                    <a:p>
                      <a:pPr algn="ctr"/>
                      <a:r>
                        <a:rPr lang="de-CH" dirty="0"/>
                        <a:t>Rasch</a:t>
                      </a:r>
                    </a:p>
                  </a:txBody>
                  <a:tcPr/>
                </a:tc>
                <a:tc>
                  <a:txBody>
                    <a:bodyPr/>
                    <a:lstStyle/>
                    <a:p>
                      <a:pPr algn="ctr"/>
                      <a:r>
                        <a:rPr lang="de-CH" dirty="0"/>
                        <a:t>IRT</a:t>
                      </a:r>
                    </a:p>
                  </a:txBody>
                  <a:tcPr/>
                </a:tc>
                <a:tc>
                  <a:txBody>
                    <a:bodyPr/>
                    <a:lstStyle/>
                    <a:p>
                      <a:pPr algn="ctr"/>
                      <a:r>
                        <a:rPr lang="de-CH" dirty="0"/>
                        <a:t>CFA</a:t>
                      </a:r>
                    </a:p>
                  </a:txBody>
                  <a:tcPr/>
                </a:tc>
                <a:tc>
                  <a:txBody>
                    <a:bodyPr/>
                    <a:lstStyle/>
                    <a:p>
                      <a:pPr algn="ctr"/>
                      <a:r>
                        <a:rPr lang="de-CH" dirty="0"/>
                        <a:t>EFA</a:t>
                      </a:r>
                    </a:p>
                  </a:txBody>
                  <a:tcPr/>
                </a:tc>
                <a:tc>
                  <a:txBody>
                    <a:bodyPr/>
                    <a:lstStyle/>
                    <a:p>
                      <a:pPr algn="ctr"/>
                      <a:r>
                        <a:rPr lang="de-CH" dirty="0"/>
                        <a:t>G-Theory</a:t>
                      </a:r>
                    </a:p>
                  </a:txBody>
                  <a:tcPr/>
                </a:tc>
                <a:tc>
                  <a:txBody>
                    <a:bodyPr/>
                    <a:lstStyle/>
                    <a:p>
                      <a:pPr algn="ctr"/>
                      <a:r>
                        <a:rPr lang="de-CH" dirty="0"/>
                        <a:t>Netz-</a:t>
                      </a:r>
                    </a:p>
                    <a:p>
                      <a:pPr algn="ctr"/>
                      <a:r>
                        <a:rPr lang="de-CH" dirty="0"/>
                        <a:t>werk</a:t>
                      </a:r>
                    </a:p>
                  </a:txBody>
                  <a:tcPr/>
                </a:tc>
                <a:tc>
                  <a:txBody>
                    <a:bodyPr/>
                    <a:lstStyle/>
                    <a:p>
                      <a:pPr algn="ctr"/>
                      <a:r>
                        <a:rPr lang="de-CH" dirty="0" err="1"/>
                        <a:t>Mokken</a:t>
                      </a:r>
                      <a:endParaRPr lang="de-CH" dirty="0"/>
                    </a:p>
                  </a:txBody>
                  <a:tcPr/>
                </a:tc>
                <a:tc>
                  <a:txBody>
                    <a:bodyPr/>
                    <a:lstStyle/>
                    <a:p>
                      <a:pPr algn="ctr"/>
                      <a:r>
                        <a:rPr lang="de-CH" dirty="0"/>
                        <a:t>LCA/</a:t>
                      </a:r>
                    </a:p>
                    <a:p>
                      <a:pPr algn="ctr"/>
                      <a:r>
                        <a:rPr lang="de-CH" dirty="0"/>
                        <a:t>LPA</a:t>
                      </a:r>
                    </a:p>
                  </a:txBody>
                  <a:tcPr/>
                </a:tc>
                <a:extLst>
                  <a:ext uri="{0D108BD9-81ED-4DB2-BD59-A6C34878D82A}">
                    <a16:rowId xmlns:a16="http://schemas.microsoft.com/office/drawing/2014/main" val="2357646331"/>
                  </a:ext>
                </a:extLst>
              </a:tr>
              <a:tr h="370840">
                <a:tc>
                  <a:txBody>
                    <a:bodyPr/>
                    <a:lstStyle/>
                    <a:p>
                      <a:r>
                        <a:rPr lang="de-CH" sz="1600" dirty="0"/>
                        <a:t>Reliabilitätsschätzung</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extLst>
                  <a:ext uri="{0D108BD9-81ED-4DB2-BD59-A6C34878D82A}">
                    <a16:rowId xmlns:a16="http://schemas.microsoft.com/office/drawing/2014/main" val="2670108218"/>
                  </a:ext>
                </a:extLst>
              </a:tr>
              <a:tr h="370840">
                <a:tc>
                  <a:txBody>
                    <a:bodyPr/>
                    <a:lstStyle/>
                    <a:p>
                      <a:r>
                        <a:rPr lang="de-CH" sz="1600" dirty="0" err="1"/>
                        <a:t>Dimensionalitätsprüfung</a:t>
                      </a:r>
                      <a:endParaRPr lang="de-CH" sz="1600" dirty="0"/>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extLst>
                  <a:ext uri="{0D108BD9-81ED-4DB2-BD59-A6C34878D82A}">
                    <a16:rowId xmlns:a16="http://schemas.microsoft.com/office/drawing/2014/main" val="2653679277"/>
                  </a:ext>
                </a:extLst>
              </a:tr>
              <a:tr h="370840">
                <a:tc>
                  <a:txBody>
                    <a:bodyPr/>
                    <a:lstStyle/>
                    <a:p>
                      <a:r>
                        <a:rPr lang="de-CH" sz="1600" dirty="0"/>
                        <a:t>Globaler Fit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extLst>
                  <a:ext uri="{0D108BD9-81ED-4DB2-BD59-A6C34878D82A}">
                    <a16:rowId xmlns:a16="http://schemas.microsoft.com/office/drawing/2014/main" val="808368151"/>
                  </a:ext>
                </a:extLst>
              </a:tr>
              <a:tr h="370840">
                <a:tc>
                  <a:txBody>
                    <a:bodyPr/>
                    <a:lstStyle/>
                    <a:p>
                      <a:r>
                        <a:rPr lang="de-CH" sz="1600" dirty="0"/>
                        <a:t>Item-/Personenfit</a:t>
                      </a:r>
                    </a:p>
                  </a:txBody>
                  <a:tcPr/>
                </a:tc>
                <a:tc>
                  <a:txBody>
                    <a:bodyPr/>
                    <a:lstStyle/>
                    <a:p>
                      <a:pPr algn="ctr"/>
                      <a:endParaRPr lang="de-CH" dirty="0"/>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endParaRPr lang="de-CH" dirty="0"/>
                    </a:p>
                  </a:txBody>
                  <a:tcPr/>
                </a:tc>
                <a:tc>
                  <a:txBody>
                    <a:bodyPr/>
                    <a:lstStyle/>
                    <a:p>
                      <a:pPr algn="ctr"/>
                      <a:r>
                        <a:rPr lang="de-CH" dirty="0"/>
                        <a:t>-</a:t>
                      </a:r>
                    </a:p>
                  </a:txBody>
                  <a:tcPr/>
                </a:tc>
                <a:tc>
                  <a:txBody>
                    <a:bodyPr/>
                    <a:lstStyle/>
                    <a:p>
                      <a:pPr algn="ctr"/>
                      <a:r>
                        <a:rPr lang="de-CH" dirty="0"/>
                        <a:t>-</a:t>
                      </a:r>
                    </a:p>
                  </a:txBody>
                  <a:tcPr/>
                </a:tc>
                <a:tc>
                  <a:txBody>
                    <a:bodyPr/>
                    <a:lstStyle/>
                    <a:p>
                      <a:pPr algn="ctr"/>
                      <a:endParaRPr lang="de-CH" dirty="0"/>
                    </a:p>
                  </a:txBody>
                  <a:tcPr/>
                </a:tc>
                <a:tc>
                  <a:txBody>
                    <a:bodyPr/>
                    <a:lstStyle/>
                    <a:p>
                      <a:pPr algn="ctr"/>
                      <a:r>
                        <a:rPr lang="de-CH" dirty="0"/>
                        <a:t>-</a:t>
                      </a:r>
                    </a:p>
                  </a:txBody>
                  <a:tcPr/>
                </a:tc>
                <a:extLst>
                  <a:ext uri="{0D108BD9-81ED-4DB2-BD59-A6C34878D82A}">
                    <a16:rowId xmlns:a16="http://schemas.microsoft.com/office/drawing/2014/main" val="3193270095"/>
                  </a:ext>
                </a:extLst>
              </a:tr>
              <a:tr h="370840">
                <a:tc>
                  <a:txBody>
                    <a:bodyPr/>
                    <a:lstStyle/>
                    <a:p>
                      <a:r>
                        <a:rPr lang="de-CH" sz="1600" dirty="0"/>
                        <a:t>Bivariate Abhängigkeiten</a:t>
                      </a:r>
                    </a:p>
                  </a:txBody>
                  <a:tcPr/>
                </a:tc>
                <a:tc>
                  <a:txBody>
                    <a:bodyPr/>
                    <a:lstStyle/>
                    <a:p>
                      <a:pPr algn="ctr"/>
                      <a:endParaRPr lang="de-CH" dirty="0"/>
                    </a:p>
                  </a:txBody>
                  <a:tcPr/>
                </a:tc>
                <a:tc>
                  <a:txBody>
                    <a:bodyPr/>
                    <a:lstStyle/>
                    <a:p>
                      <a:pPr algn="ctr"/>
                      <a:endParaRPr lang="de-CH" dirty="0"/>
                    </a:p>
                  </a:txBody>
                  <a:tcPr/>
                </a:tc>
                <a:tc>
                  <a:txBody>
                    <a:bodyPr/>
                    <a:lstStyle/>
                    <a:p>
                      <a:pPr algn="ctr"/>
                      <a:r>
                        <a:rPr lang="de-CH" dirty="0"/>
                        <a:t>~</a:t>
                      </a:r>
                    </a:p>
                  </a:txBody>
                  <a:tcPr/>
                </a:tc>
                <a:tc>
                  <a:txBody>
                    <a:bodyPr/>
                    <a:lstStyle/>
                    <a:p>
                      <a:pPr algn="ctr"/>
                      <a:r>
                        <a:rPr lang="de-CH" dirty="0"/>
                        <a:t>~</a:t>
                      </a:r>
                    </a:p>
                  </a:txBody>
                  <a:tcPr/>
                </a:tc>
                <a:tc>
                  <a:txBody>
                    <a:bodyPr/>
                    <a:lstStyle/>
                    <a:p>
                      <a:pPr algn="ctr"/>
                      <a:r>
                        <a:rPr lang="de-CH" dirty="0"/>
                        <a:t>~</a:t>
                      </a:r>
                    </a:p>
                  </a:txBody>
                  <a:tcPr/>
                </a:tc>
                <a:tc>
                  <a:txBody>
                    <a:bodyPr/>
                    <a:lstStyle/>
                    <a:p>
                      <a:pPr algn="ctr"/>
                      <a:endParaRPr lang="de-CH" dirty="0"/>
                    </a:p>
                  </a:txBody>
                  <a:tcPr/>
                </a:tc>
                <a:tc>
                  <a:txBody>
                    <a:bodyPr/>
                    <a:lstStyle/>
                    <a:p>
                      <a:pPr algn="ctr"/>
                      <a:r>
                        <a:rPr lang="de-CH" dirty="0"/>
                        <a:t>+</a:t>
                      </a:r>
                    </a:p>
                  </a:txBody>
                  <a:tcPr/>
                </a:tc>
                <a:tc>
                  <a:txBody>
                    <a:bodyPr/>
                    <a:lstStyle/>
                    <a:p>
                      <a:pPr algn="ctr"/>
                      <a:endParaRPr lang="de-CH" dirty="0"/>
                    </a:p>
                  </a:txBody>
                  <a:tcPr/>
                </a:tc>
                <a:tc>
                  <a:txBody>
                    <a:bodyPr/>
                    <a:lstStyle/>
                    <a:p>
                      <a:pPr algn="ctr"/>
                      <a:endParaRPr lang="de-CH" dirty="0"/>
                    </a:p>
                  </a:txBody>
                  <a:tcPr/>
                </a:tc>
                <a:extLst>
                  <a:ext uri="{0D108BD9-81ED-4DB2-BD59-A6C34878D82A}">
                    <a16:rowId xmlns:a16="http://schemas.microsoft.com/office/drawing/2014/main" val="1711998016"/>
                  </a:ext>
                </a:extLst>
              </a:tr>
              <a:tr h="370840">
                <a:tc>
                  <a:txBody>
                    <a:bodyPr/>
                    <a:lstStyle/>
                    <a:p>
                      <a:r>
                        <a:rPr lang="de-CH" sz="1600" dirty="0"/>
                        <a:t>Nicht-Linearitäten/Subgruppen</a:t>
                      </a:r>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dirty="0"/>
                    </a:p>
                  </a:txBody>
                  <a:tcPr/>
                </a:tc>
                <a:tc>
                  <a:txBody>
                    <a:bodyPr/>
                    <a:lstStyle/>
                    <a:p>
                      <a:pPr algn="ctr"/>
                      <a:endParaRPr lang="de-CH" dirty="0"/>
                    </a:p>
                  </a:txBody>
                  <a:tcPr/>
                </a:tc>
                <a:tc>
                  <a:txBody>
                    <a:bodyPr/>
                    <a:lstStyle/>
                    <a:p>
                      <a:pPr algn="ctr"/>
                      <a:r>
                        <a:rPr lang="de-CH" dirty="0"/>
                        <a:t>~</a:t>
                      </a:r>
                    </a:p>
                  </a:txBody>
                  <a:tcPr/>
                </a:tc>
                <a:tc>
                  <a:txBody>
                    <a:bodyPr/>
                    <a:lstStyle/>
                    <a:p>
                      <a:pPr algn="ctr"/>
                      <a:r>
                        <a:rPr lang="de-CH" dirty="0"/>
                        <a:t>+</a:t>
                      </a:r>
                    </a:p>
                  </a:txBody>
                  <a:tcPr/>
                </a:tc>
                <a:extLst>
                  <a:ext uri="{0D108BD9-81ED-4DB2-BD59-A6C34878D82A}">
                    <a16:rowId xmlns:a16="http://schemas.microsoft.com/office/drawing/2014/main" val="1927671208"/>
                  </a:ext>
                </a:extLst>
              </a:tr>
              <a:tr h="370840">
                <a:tc>
                  <a:txBody>
                    <a:bodyPr/>
                    <a:lstStyle/>
                    <a:p>
                      <a:r>
                        <a:rPr lang="de-CH" sz="1600" dirty="0" err="1"/>
                        <a:t>Annahmenverletzung</a:t>
                      </a:r>
                      <a:endParaRPr lang="de-CH" sz="1600" dirty="0"/>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a:p>
                  </a:txBody>
                  <a:tcPr/>
                </a:tc>
                <a:tc>
                  <a:txBody>
                    <a:bodyPr/>
                    <a:lstStyle/>
                    <a:p>
                      <a:pPr algn="ctr"/>
                      <a:endParaRPr lang="de-CH" dirty="0"/>
                    </a:p>
                  </a:txBody>
                  <a:tcPr/>
                </a:tc>
                <a:tc>
                  <a:txBody>
                    <a:bodyPr/>
                    <a:lstStyle/>
                    <a:p>
                      <a:pPr algn="ctr"/>
                      <a:r>
                        <a:rPr lang="de-CH" dirty="0"/>
                        <a:t>+</a:t>
                      </a:r>
                    </a:p>
                  </a:txBody>
                  <a:tcPr/>
                </a:tc>
                <a:tc>
                  <a:txBody>
                    <a:bodyPr/>
                    <a:lstStyle/>
                    <a:p>
                      <a:pPr algn="ctr"/>
                      <a:endParaRPr lang="de-CH" dirty="0"/>
                    </a:p>
                  </a:txBody>
                  <a:tcPr/>
                </a:tc>
                <a:extLst>
                  <a:ext uri="{0D108BD9-81ED-4DB2-BD59-A6C34878D82A}">
                    <a16:rowId xmlns:a16="http://schemas.microsoft.com/office/drawing/2014/main" val="2203544196"/>
                  </a:ext>
                </a:extLst>
              </a:tr>
            </a:tbl>
          </a:graphicData>
        </a:graphic>
      </p:graphicFrame>
      <p:sp>
        <p:nvSpPr>
          <p:cNvPr id="3" name="Textfeld 2">
            <a:extLst>
              <a:ext uri="{FF2B5EF4-FFF2-40B4-BE49-F238E27FC236}">
                <a16:creationId xmlns:a16="http://schemas.microsoft.com/office/drawing/2014/main" id="{F968CA57-F941-7824-3A85-FBE3A60A1FAE}"/>
              </a:ext>
            </a:extLst>
          </p:cNvPr>
          <p:cNvSpPr txBox="1"/>
          <p:nvPr/>
        </p:nvSpPr>
        <p:spPr>
          <a:xfrm>
            <a:off x="9552384" y="2636913"/>
            <a:ext cx="1296144" cy="2462213"/>
          </a:xfrm>
          <a:prstGeom prst="rect">
            <a:avLst/>
          </a:prstGeom>
          <a:noFill/>
        </p:spPr>
        <p:txBody>
          <a:bodyPr wrap="square" rtlCol="0">
            <a:spAutoFit/>
          </a:bodyPr>
          <a:lstStyle/>
          <a:p>
            <a:r>
              <a:rPr lang="de-CH" sz="1400" dirty="0">
                <a:solidFill>
                  <a:schemeClr val="bg1"/>
                </a:solidFill>
              </a:rPr>
              <a:t>+ MDS,</a:t>
            </a:r>
          </a:p>
          <a:p>
            <a:r>
              <a:rPr lang="de-CH" sz="1400" dirty="0" err="1">
                <a:solidFill>
                  <a:schemeClr val="bg1"/>
                </a:solidFill>
              </a:rPr>
              <a:t>Thurstonian</a:t>
            </a:r>
            <a:r>
              <a:rPr lang="de-CH" sz="1400" dirty="0">
                <a:solidFill>
                  <a:schemeClr val="bg1"/>
                </a:solidFill>
              </a:rPr>
              <a:t> </a:t>
            </a:r>
            <a:r>
              <a:rPr lang="de-CH" sz="1400" dirty="0" err="1">
                <a:solidFill>
                  <a:schemeClr val="bg1"/>
                </a:solidFill>
              </a:rPr>
              <a:t>Scaling</a:t>
            </a:r>
            <a:r>
              <a:rPr lang="de-CH" sz="1400" dirty="0">
                <a:solidFill>
                  <a:schemeClr val="bg1"/>
                </a:solidFill>
              </a:rPr>
              <a:t>,</a:t>
            </a:r>
          </a:p>
          <a:p>
            <a:r>
              <a:rPr lang="de-CH" sz="1400" dirty="0" err="1">
                <a:solidFill>
                  <a:schemeClr val="bg1"/>
                </a:solidFill>
              </a:rPr>
              <a:t>Fechnerian</a:t>
            </a:r>
            <a:r>
              <a:rPr lang="de-CH" sz="1400" dirty="0">
                <a:solidFill>
                  <a:schemeClr val="bg1"/>
                </a:solidFill>
              </a:rPr>
              <a:t> </a:t>
            </a:r>
            <a:r>
              <a:rPr lang="de-CH" sz="1400" dirty="0" err="1">
                <a:solidFill>
                  <a:schemeClr val="bg1"/>
                </a:solidFill>
              </a:rPr>
              <a:t>Scaling</a:t>
            </a:r>
            <a:r>
              <a:rPr lang="de-CH" sz="1400" dirty="0">
                <a:solidFill>
                  <a:schemeClr val="bg1"/>
                </a:solidFill>
              </a:rPr>
              <a:t>,</a:t>
            </a:r>
          </a:p>
          <a:p>
            <a:r>
              <a:rPr lang="de-CH" sz="1400" dirty="0">
                <a:solidFill>
                  <a:schemeClr val="bg1"/>
                </a:solidFill>
              </a:rPr>
              <a:t>Knowledge Space Theory,</a:t>
            </a:r>
          </a:p>
          <a:p>
            <a:r>
              <a:rPr lang="de-CH" sz="1400" dirty="0" err="1">
                <a:solidFill>
                  <a:schemeClr val="bg1"/>
                </a:solidFill>
              </a:rPr>
              <a:t>Cognitive</a:t>
            </a:r>
            <a:r>
              <a:rPr lang="de-CH" sz="1400" dirty="0">
                <a:solidFill>
                  <a:schemeClr val="bg1"/>
                </a:solidFill>
              </a:rPr>
              <a:t> </a:t>
            </a:r>
            <a:r>
              <a:rPr lang="de-CH" sz="1400" dirty="0" err="1">
                <a:solidFill>
                  <a:schemeClr val="bg1"/>
                </a:solidFill>
              </a:rPr>
              <a:t>diagnosis</a:t>
            </a:r>
            <a:r>
              <a:rPr lang="de-CH" sz="1400" dirty="0">
                <a:solidFill>
                  <a:schemeClr val="bg1"/>
                </a:solidFill>
              </a:rPr>
              <a:t> </a:t>
            </a:r>
            <a:r>
              <a:rPr lang="de-CH" sz="1400" dirty="0" err="1">
                <a:solidFill>
                  <a:schemeClr val="bg1"/>
                </a:solidFill>
              </a:rPr>
              <a:t>modeling</a:t>
            </a:r>
            <a:endParaRPr lang="de-CH" sz="1400" dirty="0">
              <a:solidFill>
                <a:schemeClr val="bg1"/>
              </a:solidFill>
            </a:endParaRPr>
          </a:p>
          <a:p>
            <a:endParaRPr lang="de-CH" sz="1400" dirty="0">
              <a:solidFill>
                <a:schemeClr val="bg1"/>
              </a:solidFill>
            </a:endParaRPr>
          </a:p>
        </p:txBody>
      </p:sp>
    </p:spTree>
    <p:extLst>
      <p:ext uri="{BB962C8B-B14F-4D97-AF65-F5344CB8AC3E}">
        <p14:creationId xmlns:p14="http://schemas.microsoft.com/office/powerpoint/2010/main" val="3450307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3809801-009D-CC4E-7708-F08C6CD889F5}"/>
              </a:ext>
            </a:extLst>
          </p:cNvPr>
          <p:cNvPicPr>
            <a:picLocks noChangeAspect="1"/>
          </p:cNvPicPr>
          <p:nvPr/>
        </p:nvPicPr>
        <p:blipFill>
          <a:blip r:embed="rId3"/>
          <a:stretch>
            <a:fillRect/>
          </a:stretch>
        </p:blipFill>
        <p:spPr>
          <a:xfrm>
            <a:off x="1775520" y="1916832"/>
            <a:ext cx="4578242" cy="1879298"/>
          </a:xfrm>
          <a:prstGeom prst="rect">
            <a:avLst/>
          </a:prstGeom>
        </p:spPr>
      </p:pic>
      <p:sp>
        <p:nvSpPr>
          <p:cNvPr id="5" name="Textfeld 4">
            <a:extLst>
              <a:ext uri="{FF2B5EF4-FFF2-40B4-BE49-F238E27FC236}">
                <a16:creationId xmlns:a16="http://schemas.microsoft.com/office/drawing/2014/main" id="{ECD445EA-8062-8B3D-1A50-4EAFF7A26F75}"/>
              </a:ext>
            </a:extLst>
          </p:cNvPr>
          <p:cNvSpPr txBox="1"/>
          <p:nvPr/>
        </p:nvSpPr>
        <p:spPr>
          <a:xfrm>
            <a:off x="2875503" y="1052736"/>
            <a:ext cx="2396512" cy="707886"/>
          </a:xfrm>
          <a:prstGeom prst="rect">
            <a:avLst/>
          </a:prstGeom>
          <a:noFill/>
        </p:spPr>
        <p:txBody>
          <a:bodyPr wrap="square" rtlCol="0">
            <a:spAutoFit/>
          </a:bodyPr>
          <a:lstStyle/>
          <a:p>
            <a:r>
              <a:rPr lang="de-CH" sz="4000" dirty="0">
                <a:solidFill>
                  <a:schemeClr val="bg1"/>
                </a:solidFill>
                <a:latin typeface="Arial" panose="020B0604020202020204" pitchFamily="34" charset="0"/>
                <a:cs typeface="Arial" panose="020B0604020202020204" pitchFamily="34" charset="0"/>
              </a:rPr>
              <a:t>Danke</a:t>
            </a:r>
            <a:endParaRPr lang="de-CH" sz="5400" baseline="-25000" dirty="0">
              <a:solidFill>
                <a:schemeClr val="bg1"/>
              </a:solidFill>
              <a:latin typeface="Arial" panose="020B0604020202020204" pitchFamily="34" charset="0"/>
              <a:cs typeface="Arial" panose="020B0604020202020204" pitchFamily="34" charset="0"/>
            </a:endParaRPr>
          </a:p>
        </p:txBody>
      </p:sp>
      <p:pic>
        <p:nvPicPr>
          <p:cNvPr id="7" name="Grafik 6">
            <a:extLst>
              <a:ext uri="{FF2B5EF4-FFF2-40B4-BE49-F238E27FC236}">
                <a16:creationId xmlns:a16="http://schemas.microsoft.com/office/drawing/2014/main" id="{BE3377FC-48DA-B2C3-0A8C-C78A0F3D55A7}"/>
              </a:ext>
            </a:extLst>
          </p:cNvPr>
          <p:cNvPicPr>
            <a:picLocks noChangeAspect="1"/>
          </p:cNvPicPr>
          <p:nvPr/>
        </p:nvPicPr>
        <p:blipFill>
          <a:blip r:embed="rId4"/>
          <a:stretch>
            <a:fillRect/>
          </a:stretch>
        </p:blipFill>
        <p:spPr>
          <a:xfrm>
            <a:off x="6453098" y="1916833"/>
            <a:ext cx="3963383" cy="2301085"/>
          </a:xfrm>
          <a:prstGeom prst="rect">
            <a:avLst/>
          </a:prstGeom>
        </p:spPr>
      </p:pic>
      <p:sp>
        <p:nvSpPr>
          <p:cNvPr id="9" name="Textfeld 8">
            <a:extLst>
              <a:ext uri="{FF2B5EF4-FFF2-40B4-BE49-F238E27FC236}">
                <a16:creationId xmlns:a16="http://schemas.microsoft.com/office/drawing/2014/main" id="{DA071495-622D-BD7E-7112-76D966AC2C55}"/>
              </a:ext>
            </a:extLst>
          </p:cNvPr>
          <p:cNvSpPr txBox="1"/>
          <p:nvPr/>
        </p:nvSpPr>
        <p:spPr>
          <a:xfrm>
            <a:off x="6888088" y="4461737"/>
            <a:ext cx="4572000" cy="369332"/>
          </a:xfrm>
          <a:prstGeom prst="rect">
            <a:avLst/>
          </a:prstGeom>
          <a:noFill/>
        </p:spPr>
        <p:txBody>
          <a:bodyPr wrap="square">
            <a:spAutoFit/>
          </a:bodyPr>
          <a:lstStyle/>
          <a:p>
            <a:r>
              <a:rPr lang="de-CH" dirty="0">
                <a:solidFill>
                  <a:schemeClr val="bg1"/>
                </a:solidFill>
                <a:hlinkClick r:id="rId5"/>
              </a:rPr>
              <a:t>https://osf.io/m8d7t/download</a:t>
            </a:r>
            <a:r>
              <a:rPr lang="de-CH" dirty="0">
                <a:solidFill>
                  <a:schemeClr val="bg1"/>
                </a:solidFill>
              </a:rPr>
              <a:t> </a:t>
            </a:r>
          </a:p>
        </p:txBody>
      </p:sp>
      <p:sp>
        <p:nvSpPr>
          <p:cNvPr id="11" name="Textfeld 10">
            <a:extLst>
              <a:ext uri="{FF2B5EF4-FFF2-40B4-BE49-F238E27FC236}">
                <a16:creationId xmlns:a16="http://schemas.microsoft.com/office/drawing/2014/main" id="{E01F014A-558A-646C-C028-E807EAD8B82A}"/>
              </a:ext>
            </a:extLst>
          </p:cNvPr>
          <p:cNvSpPr txBox="1"/>
          <p:nvPr/>
        </p:nvSpPr>
        <p:spPr>
          <a:xfrm>
            <a:off x="1524000" y="3832563"/>
            <a:ext cx="4966854" cy="646331"/>
          </a:xfrm>
          <a:prstGeom prst="rect">
            <a:avLst/>
          </a:prstGeom>
          <a:noFill/>
        </p:spPr>
        <p:txBody>
          <a:bodyPr wrap="square">
            <a:spAutoFit/>
          </a:bodyPr>
          <a:lstStyle/>
          <a:p>
            <a:r>
              <a:rPr lang="de-CH" dirty="0">
                <a:solidFill>
                  <a:schemeClr val="bg1"/>
                </a:solidFill>
                <a:hlinkClick r:id="rId6"/>
              </a:rPr>
              <a:t>https://www.frontiersin.org/articles/10.3389/fpsyg.2022.986767/pdf</a:t>
            </a:r>
            <a:endParaRPr lang="de-CH" dirty="0">
              <a:solidFill>
                <a:schemeClr val="bg1"/>
              </a:solidFill>
            </a:endParaRPr>
          </a:p>
        </p:txBody>
      </p:sp>
      <p:sp>
        <p:nvSpPr>
          <p:cNvPr id="13" name="Textfeld 12">
            <a:extLst>
              <a:ext uri="{FF2B5EF4-FFF2-40B4-BE49-F238E27FC236}">
                <a16:creationId xmlns:a16="http://schemas.microsoft.com/office/drawing/2014/main" id="{28434CF0-8F51-12C4-4AF3-68781D7AF254}"/>
              </a:ext>
            </a:extLst>
          </p:cNvPr>
          <p:cNvSpPr txBox="1"/>
          <p:nvPr/>
        </p:nvSpPr>
        <p:spPr>
          <a:xfrm>
            <a:off x="2875503" y="4928101"/>
            <a:ext cx="4966854" cy="1754326"/>
          </a:xfrm>
          <a:prstGeom prst="rect">
            <a:avLst/>
          </a:prstGeom>
          <a:solidFill>
            <a:schemeClr val="bg1"/>
          </a:solidFill>
          <a:ln>
            <a:solidFill>
              <a:srgbClr val="7030A0"/>
            </a:solidFill>
          </a:ln>
        </p:spPr>
        <p:txBody>
          <a:bodyPr wrap="square">
            <a:spAutoFit/>
          </a:bodyPr>
          <a:lstStyle/>
          <a:p>
            <a:r>
              <a:rPr lang="de-CH" dirty="0">
                <a:solidFill>
                  <a:schemeClr val="bg1"/>
                </a:solidFill>
                <a:latin typeface="Arial" panose="020B0604020202020204" pitchFamily="34" charset="0"/>
                <a:cs typeface="Arial" panose="020B0604020202020204" pitchFamily="34" charset="0"/>
                <a:hlinkClick r:id="rId7"/>
              </a:rPr>
              <a:t>Zieht euch diese </a:t>
            </a:r>
            <a:r>
              <a:rPr lang="de-CH" dirty="0" err="1">
                <a:solidFill>
                  <a:schemeClr val="bg1"/>
                </a:solidFill>
                <a:latin typeface="Arial" panose="020B0604020202020204" pitchFamily="34" charset="0"/>
                <a:cs typeface="Arial" panose="020B0604020202020204" pitchFamily="34" charset="0"/>
                <a:hlinkClick r:id="rId7"/>
              </a:rPr>
              <a:t>Präse</a:t>
            </a:r>
            <a:r>
              <a:rPr lang="de-CH" dirty="0">
                <a:solidFill>
                  <a:schemeClr val="bg1"/>
                </a:solidFill>
                <a:latin typeface="Arial" panose="020B0604020202020204" pitchFamily="34" charset="0"/>
                <a:cs typeface="Arial" panose="020B0604020202020204" pitchFamily="34" charset="0"/>
                <a:hlinkClick r:id="rId7"/>
              </a:rPr>
              <a:t>:</a:t>
            </a:r>
          </a:p>
          <a:p>
            <a:endParaRPr lang="de-CH" dirty="0">
              <a:solidFill>
                <a:schemeClr val="bg1"/>
              </a:solidFill>
              <a:latin typeface="Arial" panose="020B0604020202020204" pitchFamily="34" charset="0"/>
              <a:cs typeface="Arial" panose="020B0604020202020204" pitchFamily="34" charset="0"/>
              <a:hlinkClick r:id="rId7"/>
            </a:endParaRPr>
          </a:p>
          <a:p>
            <a:r>
              <a:rPr lang="de-CH" dirty="0">
                <a:solidFill>
                  <a:schemeClr val="bg1"/>
                </a:solidFill>
                <a:latin typeface="Arial" panose="020B0604020202020204" pitchFamily="34" charset="0"/>
                <a:cs typeface="Arial" panose="020B0604020202020204" pitchFamily="34" charset="0"/>
                <a:hlinkClick r:id="rId7"/>
              </a:rPr>
              <a:t>bit.ly/PeterE_presentations</a:t>
            </a:r>
            <a:endParaRPr lang="de-CH" dirty="0">
              <a:solidFill>
                <a:schemeClr val="bg1"/>
              </a:solidFill>
              <a:latin typeface="Arial" panose="020B0604020202020204" pitchFamily="34" charset="0"/>
              <a:cs typeface="Arial" panose="020B0604020202020204" pitchFamily="34" charset="0"/>
            </a:endParaRPr>
          </a:p>
          <a:p>
            <a:endParaRPr lang="de-CH" dirty="0">
              <a:solidFill>
                <a:schemeClr val="bg1"/>
              </a:solidFill>
              <a:latin typeface="Arial" panose="020B0604020202020204" pitchFamily="34" charset="0"/>
              <a:cs typeface="Arial" panose="020B0604020202020204" pitchFamily="34" charset="0"/>
            </a:endParaRPr>
          </a:p>
          <a:p>
            <a:endParaRPr lang="de-CH" dirty="0">
              <a:solidFill>
                <a:schemeClr val="bg1"/>
              </a:solidFill>
              <a:latin typeface="Arial" panose="020B0604020202020204" pitchFamily="34" charset="0"/>
              <a:cs typeface="Arial" panose="020B0604020202020204" pitchFamily="34" charset="0"/>
            </a:endParaRPr>
          </a:p>
          <a:p>
            <a:endParaRPr lang="de-CH" dirty="0">
              <a:solidFill>
                <a:schemeClr val="bg1"/>
              </a:solidFill>
              <a:latin typeface="Arial" panose="020B0604020202020204" pitchFamily="34" charset="0"/>
              <a:cs typeface="Arial" panose="020B0604020202020204" pitchFamily="34" charset="0"/>
            </a:endParaRPr>
          </a:p>
        </p:txBody>
      </p:sp>
      <p:pic>
        <p:nvPicPr>
          <p:cNvPr id="14" name="Grafik 13">
            <a:extLst>
              <a:ext uri="{FF2B5EF4-FFF2-40B4-BE49-F238E27FC236}">
                <a16:creationId xmlns:a16="http://schemas.microsoft.com/office/drawing/2014/main" id="{C337DFB6-CA6D-184D-A29F-599A5857BB1E}"/>
              </a:ext>
            </a:extLst>
          </p:cNvPr>
          <p:cNvPicPr>
            <a:picLocks noChangeAspect="1"/>
          </p:cNvPicPr>
          <p:nvPr/>
        </p:nvPicPr>
        <p:blipFill>
          <a:blip r:embed="rId8"/>
          <a:stretch>
            <a:fillRect/>
          </a:stretch>
        </p:blipFill>
        <p:spPr>
          <a:xfrm>
            <a:off x="6053627" y="4970803"/>
            <a:ext cx="1668923" cy="1668923"/>
          </a:xfrm>
          <a:prstGeom prst="rect">
            <a:avLst/>
          </a:prstGeom>
        </p:spPr>
      </p:pic>
    </p:spTree>
    <p:extLst>
      <p:ext uri="{BB962C8B-B14F-4D97-AF65-F5344CB8AC3E}">
        <p14:creationId xmlns:p14="http://schemas.microsoft.com/office/powerpoint/2010/main" val="1188424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4BABDD1-898B-D2AF-CF08-9B980DE9AB3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D6EEBF3-62C2-01E9-1B9C-EF6AB1E259FB}"/>
              </a:ext>
            </a:extLst>
          </p:cNvPr>
          <p:cNvSpPr txBox="1"/>
          <p:nvPr/>
        </p:nvSpPr>
        <p:spPr>
          <a:xfrm>
            <a:off x="1469740" y="2420889"/>
            <a:ext cx="9252520"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2022</a:t>
            </a:r>
            <a:endParaRPr lang="en-US" sz="2400" b="1" i="1" dirty="0">
              <a:solidFill>
                <a:schemeClr val="bg1"/>
              </a:solidFill>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C0F05BE4-F5DE-C286-1323-90C62B4FF44A}"/>
              </a:ext>
            </a:extLst>
          </p:cNvPr>
          <p:cNvPicPr>
            <a:picLocks noChangeAspect="1"/>
          </p:cNvPicPr>
          <p:nvPr/>
        </p:nvPicPr>
        <p:blipFill>
          <a:blip r:embed="rId3"/>
          <a:stretch>
            <a:fillRect/>
          </a:stretch>
        </p:blipFill>
        <p:spPr>
          <a:xfrm>
            <a:off x="1524000" y="606851"/>
            <a:ext cx="9144000" cy="5644299"/>
          </a:xfrm>
          <a:prstGeom prst="rect">
            <a:avLst/>
          </a:prstGeom>
        </p:spPr>
      </p:pic>
    </p:spTree>
    <p:extLst>
      <p:ext uri="{BB962C8B-B14F-4D97-AF65-F5344CB8AC3E}">
        <p14:creationId xmlns:p14="http://schemas.microsoft.com/office/powerpoint/2010/main" val="2186150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C3E8F8-7E42-1FD6-6733-C755A6ECBD85}"/>
            </a:ext>
          </a:extLst>
        </p:cNvPr>
        <p:cNvGrpSpPr/>
        <p:nvPr/>
      </p:nvGrpSpPr>
      <p:grpSpPr>
        <a:xfrm>
          <a:off x="0" y="0"/>
          <a:ext cx="0" cy="0"/>
          <a:chOff x="0" y="0"/>
          <a:chExt cx="0" cy="0"/>
        </a:xfrm>
      </p:grpSpPr>
      <p:sp>
        <p:nvSpPr>
          <p:cNvPr id="27" name="Rechteck 26">
            <a:extLst>
              <a:ext uri="{FF2B5EF4-FFF2-40B4-BE49-F238E27FC236}">
                <a16:creationId xmlns:a16="http://schemas.microsoft.com/office/drawing/2014/main" id="{557CC148-E916-4B81-CF66-F0BC555FB121}"/>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A3A2AB9C-7B90-CF4D-CCD6-7A8291715B0A}"/>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                                =</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A6993DA7-9399-3DD1-4053-EB21EEE5A196}"/>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9C58E361-2DAC-E2E1-7763-2907704D283F}"/>
              </a:ext>
            </a:extLst>
          </p:cNvPr>
          <p:cNvSpPr/>
          <p:nvPr/>
        </p:nvSpPr>
        <p:spPr>
          <a:xfrm>
            <a:off x="2730934" y="402251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6" name="Rechteck 5">
            <a:extLst>
              <a:ext uri="{FF2B5EF4-FFF2-40B4-BE49-F238E27FC236}">
                <a16:creationId xmlns:a16="http://schemas.microsoft.com/office/drawing/2014/main" id="{A94EA3FA-3DF4-1108-D410-E5B58D5FD772}"/>
              </a:ext>
            </a:extLst>
          </p:cNvPr>
          <p:cNvSpPr/>
          <p:nvPr/>
        </p:nvSpPr>
        <p:spPr>
          <a:xfrm>
            <a:off x="3775959" y="401782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71BC1669-85B6-59D6-0E84-F05D1C0CCB4C}"/>
              </a:ext>
            </a:extLst>
          </p:cNvPr>
          <p:cNvSpPr/>
          <p:nvPr/>
        </p:nvSpPr>
        <p:spPr>
          <a:xfrm>
            <a:off x="4855680" y="401312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2" name="Rechteck 11">
            <a:extLst>
              <a:ext uri="{FF2B5EF4-FFF2-40B4-BE49-F238E27FC236}">
                <a16:creationId xmlns:a16="http://schemas.microsoft.com/office/drawing/2014/main" id="{8C48F5F7-3353-CF37-1BDB-D94A0B94D7AB}"/>
              </a:ext>
            </a:extLst>
          </p:cNvPr>
          <p:cNvSpPr/>
          <p:nvPr/>
        </p:nvSpPr>
        <p:spPr>
          <a:xfrm>
            <a:off x="1656030" y="402251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cxnSp>
        <p:nvCxnSpPr>
          <p:cNvPr id="15" name="Gerade Verbindung mit Pfeil 14">
            <a:extLst>
              <a:ext uri="{FF2B5EF4-FFF2-40B4-BE49-F238E27FC236}">
                <a16:creationId xmlns:a16="http://schemas.microsoft.com/office/drawing/2014/main" id="{C941FCE5-90AC-B1B5-FD5F-DFD75B1E16D5}"/>
              </a:ext>
            </a:extLst>
          </p:cNvPr>
          <p:cNvCxnSpPr>
            <a:cxnSpLocks/>
            <a:endCxn id="12" idx="0"/>
          </p:cNvCxnSpPr>
          <p:nvPr/>
        </p:nvCxnSpPr>
        <p:spPr>
          <a:xfrm flipH="1">
            <a:off x="2129910" y="198884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87921AC8-8B8B-BEA9-97BC-CC2D1401AFE6}"/>
              </a:ext>
            </a:extLst>
          </p:cNvPr>
          <p:cNvCxnSpPr>
            <a:cxnSpLocks/>
            <a:endCxn id="3" idx="0"/>
          </p:cNvCxnSpPr>
          <p:nvPr/>
        </p:nvCxnSpPr>
        <p:spPr>
          <a:xfrm flipH="1">
            <a:off x="3168103" y="1988840"/>
            <a:ext cx="3452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9641588E-2804-7583-CC59-7482B40BCA2E}"/>
              </a:ext>
            </a:extLst>
          </p:cNvPr>
          <p:cNvCxnSpPr>
            <a:cxnSpLocks/>
            <a:endCxn id="6" idx="0"/>
          </p:cNvCxnSpPr>
          <p:nvPr/>
        </p:nvCxnSpPr>
        <p:spPr>
          <a:xfrm>
            <a:off x="3847967" y="1988840"/>
            <a:ext cx="380494" cy="20289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FE1589A9-340C-6DF0-59F6-702EFF68448A}"/>
              </a:ext>
            </a:extLst>
          </p:cNvPr>
          <p:cNvCxnSpPr>
            <a:cxnSpLocks/>
            <a:endCxn id="9" idx="0"/>
          </p:cNvCxnSpPr>
          <p:nvPr/>
        </p:nvCxnSpPr>
        <p:spPr>
          <a:xfrm>
            <a:off x="4305027" y="198884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FE24429B-DF1A-E981-1B1C-5E13991AD003}"/>
              </a:ext>
            </a:extLst>
          </p:cNvPr>
          <p:cNvSpPr txBox="1"/>
          <p:nvPr/>
        </p:nvSpPr>
        <p:spPr>
          <a:xfrm>
            <a:off x="226833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1" name="Textfeld 20">
            <a:extLst>
              <a:ext uri="{FF2B5EF4-FFF2-40B4-BE49-F238E27FC236}">
                <a16:creationId xmlns:a16="http://schemas.microsoft.com/office/drawing/2014/main" id="{55B7C246-E969-9CF1-98AD-BD65D5094FE5}"/>
              </a:ext>
            </a:extLst>
          </p:cNvPr>
          <p:cNvSpPr txBox="1"/>
          <p:nvPr/>
        </p:nvSpPr>
        <p:spPr>
          <a:xfrm>
            <a:off x="3025327"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2" name="Textfeld 21">
            <a:extLst>
              <a:ext uri="{FF2B5EF4-FFF2-40B4-BE49-F238E27FC236}">
                <a16:creationId xmlns:a16="http://schemas.microsoft.com/office/drawing/2014/main" id="{FB56728D-0ACE-A5C6-E1D1-AEBB9FAAAE75}"/>
              </a:ext>
            </a:extLst>
          </p:cNvPr>
          <p:cNvSpPr txBox="1"/>
          <p:nvPr/>
        </p:nvSpPr>
        <p:spPr>
          <a:xfrm>
            <a:off x="370849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1" name="Textfeld 30">
            <a:extLst>
              <a:ext uri="{FF2B5EF4-FFF2-40B4-BE49-F238E27FC236}">
                <a16:creationId xmlns:a16="http://schemas.microsoft.com/office/drawing/2014/main" id="{A4E2D7F1-BB52-E42A-A861-E2568C7580ED}"/>
              </a:ext>
            </a:extLst>
          </p:cNvPr>
          <p:cNvSpPr txBox="1"/>
          <p:nvPr/>
        </p:nvSpPr>
        <p:spPr>
          <a:xfrm>
            <a:off x="4420849"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4" name="Textfeld 33">
            <a:extLst>
              <a:ext uri="{FF2B5EF4-FFF2-40B4-BE49-F238E27FC236}">
                <a16:creationId xmlns:a16="http://schemas.microsoft.com/office/drawing/2014/main" id="{1150EF96-8ACD-A683-B56A-17A37BC35F77}"/>
              </a:ext>
            </a:extLst>
          </p:cNvPr>
          <p:cNvSpPr txBox="1"/>
          <p:nvPr/>
        </p:nvSpPr>
        <p:spPr>
          <a:xfrm>
            <a:off x="1757492" y="4800463"/>
            <a:ext cx="4180950" cy="830997"/>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The </a:t>
            </a:r>
            <a:r>
              <a:rPr lang="de-CH" dirty="0" err="1">
                <a:solidFill>
                  <a:schemeClr val="bg1"/>
                </a:solidFill>
                <a:latin typeface="Arial" panose="020B0604020202020204" pitchFamily="34" charset="0"/>
                <a:cs typeface="Arial" panose="020B0604020202020204" pitchFamily="34" charset="0"/>
              </a:rPr>
              <a:t>sum</a:t>
            </a:r>
            <a:r>
              <a:rPr lang="de-CH" dirty="0">
                <a:solidFill>
                  <a:schemeClr val="bg1"/>
                </a:solidFill>
                <a:latin typeface="Arial" panose="020B0604020202020204" pitchFamily="34" charset="0"/>
                <a:cs typeface="Arial" panose="020B0604020202020204" pitchFamily="34" charset="0"/>
              </a:rPr>
              <a:t> score </a:t>
            </a:r>
            <a:r>
              <a:rPr lang="de-CH" dirty="0" err="1">
                <a:solidFill>
                  <a:schemeClr val="bg1"/>
                </a:solidFill>
                <a:latin typeface="Arial" panose="020B0604020202020204" pitchFamily="34" charset="0"/>
                <a:cs typeface="Arial" panose="020B0604020202020204" pitchFamily="34" charset="0"/>
              </a:rPr>
              <a:t>is</a:t>
            </a:r>
            <a:r>
              <a:rPr lang="de-CH" dirty="0">
                <a:solidFill>
                  <a:schemeClr val="bg1"/>
                </a:solidFill>
                <a:latin typeface="Arial" panose="020B0604020202020204" pitchFamily="34" charset="0"/>
                <a:cs typeface="Arial" panose="020B0604020202020204" pitchFamily="34" charset="0"/>
              </a:rPr>
              <a:t> a </a:t>
            </a:r>
            <a:r>
              <a:rPr lang="de-CH" i="1" dirty="0" err="1">
                <a:solidFill>
                  <a:schemeClr val="accent1"/>
                </a:solidFill>
                <a:latin typeface="Arial" panose="020B0604020202020204" pitchFamily="34" charset="0"/>
                <a:cs typeface="Arial" panose="020B0604020202020204" pitchFamily="34" charset="0"/>
              </a:rPr>
              <a:t>constrained</a:t>
            </a:r>
            <a:r>
              <a:rPr lang="de-CH" i="1" dirty="0">
                <a:solidFill>
                  <a:schemeClr val="accent1"/>
                </a:solidFill>
                <a:latin typeface="Arial" panose="020B0604020202020204" pitchFamily="34" charset="0"/>
                <a:cs typeface="Arial" panose="020B0604020202020204" pitchFamily="34" charset="0"/>
              </a:rPr>
              <a:t> </a:t>
            </a:r>
            <a:r>
              <a:rPr lang="de-CH" i="1" dirty="0" err="1">
                <a:solidFill>
                  <a:schemeClr val="accent1"/>
                </a:solidFill>
                <a:latin typeface="Arial" panose="020B0604020202020204" pitchFamily="34" charset="0"/>
                <a:cs typeface="Arial" panose="020B0604020202020204" pitchFamily="34" charset="0"/>
              </a:rPr>
              <a:t>version</a:t>
            </a:r>
            <a:r>
              <a:rPr lang="de-CH" i="1" dirty="0">
                <a:solidFill>
                  <a:schemeClr val="accent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of </a:t>
            </a:r>
            <a:r>
              <a:rPr lang="de-CH" dirty="0" err="1">
                <a:solidFill>
                  <a:schemeClr val="bg1"/>
                </a:solidFill>
                <a:latin typeface="Arial" panose="020B0604020202020204" pitchFamily="34" charset="0"/>
                <a:cs typeface="Arial" panose="020B0604020202020204" pitchFamily="34" charset="0"/>
              </a:rPr>
              <a:t>factor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analysis</a:t>
            </a:r>
            <a:endParaRPr lang="de-CH" dirty="0">
              <a:solidFill>
                <a:schemeClr val="bg1"/>
              </a:solidFill>
              <a:latin typeface="Arial" panose="020B0604020202020204" pitchFamily="34" charset="0"/>
              <a:cs typeface="Arial" panose="020B0604020202020204" pitchFamily="34" charset="0"/>
            </a:endParaRPr>
          </a:p>
          <a:p>
            <a:r>
              <a:rPr lang="de-CH" sz="1200" dirty="0">
                <a:solidFill>
                  <a:schemeClr val="bg1"/>
                </a:solidFill>
                <a:latin typeface="Arial" panose="020B0604020202020204" pitchFamily="34" charset="0"/>
                <a:cs typeface="Arial" panose="020B0604020202020204" pitchFamily="34" charset="0"/>
              </a:rPr>
              <a:t>(McNeish &amp; Wolf, 2020)</a:t>
            </a:r>
          </a:p>
        </p:txBody>
      </p:sp>
      <p:sp>
        <p:nvSpPr>
          <p:cNvPr id="35" name="Rechteck 34">
            <a:extLst>
              <a:ext uri="{FF2B5EF4-FFF2-40B4-BE49-F238E27FC236}">
                <a16:creationId xmlns:a16="http://schemas.microsoft.com/office/drawing/2014/main" id="{3DF98940-EF9E-8FFF-9C07-85F641464133}"/>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36" name="Rechteck 35">
            <a:extLst>
              <a:ext uri="{FF2B5EF4-FFF2-40B4-BE49-F238E27FC236}">
                <a16:creationId xmlns:a16="http://schemas.microsoft.com/office/drawing/2014/main" id="{31862854-5D62-76F1-0A09-BF0C941D6E9E}"/>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37" name="Rechteck 36">
            <a:extLst>
              <a:ext uri="{FF2B5EF4-FFF2-40B4-BE49-F238E27FC236}">
                <a16:creationId xmlns:a16="http://schemas.microsoft.com/office/drawing/2014/main" id="{0C717692-54A7-EAF7-1005-29457F85271F}"/>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38" name="Rechteck 37">
            <a:extLst>
              <a:ext uri="{FF2B5EF4-FFF2-40B4-BE49-F238E27FC236}">
                <a16:creationId xmlns:a16="http://schemas.microsoft.com/office/drawing/2014/main" id="{C7F58E41-0042-BB83-D7FD-80F7DCCD6AFA}"/>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39" name="Ellipse 38">
            <a:extLst>
              <a:ext uri="{FF2B5EF4-FFF2-40B4-BE49-F238E27FC236}">
                <a16:creationId xmlns:a16="http://schemas.microsoft.com/office/drawing/2014/main" id="{03A38089-CA44-139B-EA6D-27B47D273906}"/>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40" name="Gerade Verbindung mit Pfeil 39">
            <a:extLst>
              <a:ext uri="{FF2B5EF4-FFF2-40B4-BE49-F238E27FC236}">
                <a16:creationId xmlns:a16="http://schemas.microsoft.com/office/drawing/2014/main" id="{02ABEAC3-5B3B-DDF7-828B-3AF7EAC4EB51}"/>
              </a:ext>
            </a:extLst>
          </p:cNvPr>
          <p:cNvCxnSpPr>
            <a:cxnSpLocks/>
            <a:stCxn id="39" idx="3"/>
            <a:endCxn id="38"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B9B48316-4787-B398-B070-492F526D685F}"/>
              </a:ext>
            </a:extLst>
          </p:cNvPr>
          <p:cNvCxnSpPr>
            <a:cxnSpLocks/>
            <a:endCxn id="35"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3F599DB-A063-EF53-44AC-54D5F95235BF}"/>
              </a:ext>
            </a:extLst>
          </p:cNvPr>
          <p:cNvCxnSpPr>
            <a:cxnSpLocks/>
            <a:endCxn id="36"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1922D10-F225-79DD-D800-45105A8D9516}"/>
              </a:ext>
            </a:extLst>
          </p:cNvPr>
          <p:cNvCxnSpPr>
            <a:cxnSpLocks/>
            <a:stCxn id="39" idx="5"/>
            <a:endCxn id="37"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62B6824C-37F4-F862-51C1-0A43847E3E5A}"/>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45" name="Textfeld 44">
            <a:extLst>
              <a:ext uri="{FF2B5EF4-FFF2-40B4-BE49-F238E27FC236}">
                <a16:creationId xmlns:a16="http://schemas.microsoft.com/office/drawing/2014/main" id="{14084888-42E1-EE43-A292-B661930DAF9C}"/>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46" name="Textfeld 45">
            <a:extLst>
              <a:ext uri="{FF2B5EF4-FFF2-40B4-BE49-F238E27FC236}">
                <a16:creationId xmlns:a16="http://schemas.microsoft.com/office/drawing/2014/main" id="{A764E7B4-514E-EE85-3E4E-B4CA531E90EB}"/>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47" name="Textfeld 46">
            <a:extLst>
              <a:ext uri="{FF2B5EF4-FFF2-40B4-BE49-F238E27FC236}">
                <a16:creationId xmlns:a16="http://schemas.microsoft.com/office/drawing/2014/main" id="{4541C263-BFF3-12AD-3EE9-97BA2B6B29C3}"/>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48" name="Textfeld 47">
            <a:extLst>
              <a:ext uri="{FF2B5EF4-FFF2-40B4-BE49-F238E27FC236}">
                <a16:creationId xmlns:a16="http://schemas.microsoft.com/office/drawing/2014/main" id="{9AF8F2A1-7D2B-CC31-12DF-6A0E61633835}"/>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9" name="Textfeld 48">
            <a:extLst>
              <a:ext uri="{FF2B5EF4-FFF2-40B4-BE49-F238E27FC236}">
                <a16:creationId xmlns:a16="http://schemas.microsoft.com/office/drawing/2014/main" id="{A913A82F-E11F-025C-C9C6-C1B8FB3DBBD1}"/>
              </a:ext>
            </a:extLst>
          </p:cNvPr>
          <p:cNvSpPr txBox="1"/>
          <p:nvPr/>
        </p:nvSpPr>
        <p:spPr>
          <a:xfrm>
            <a:off x="1757492" y="5748564"/>
            <a:ext cx="7146820"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Alle Items werden </a:t>
            </a:r>
            <a:r>
              <a:rPr lang="de-CH" i="1" dirty="0">
                <a:solidFill>
                  <a:schemeClr val="accent1"/>
                </a:solidFill>
                <a:latin typeface="Arial" panose="020B0604020202020204" pitchFamily="34" charset="0"/>
                <a:cs typeface="Arial" panose="020B0604020202020204" pitchFamily="34" charset="0"/>
              </a:rPr>
              <a:t>gleich gewichtet</a:t>
            </a:r>
          </a:p>
          <a:p>
            <a:endParaRPr lang="de-CH" i="1" dirty="0">
              <a:solidFill>
                <a:schemeClr val="accent1"/>
              </a:solidFill>
              <a:latin typeface="Arial" panose="020B0604020202020204" pitchFamily="34" charset="0"/>
              <a:cs typeface="Arial" panose="020B0604020202020204" pitchFamily="34" charset="0"/>
            </a:endParaRPr>
          </a:p>
          <a:p>
            <a:r>
              <a:rPr lang="de-CH" i="1" dirty="0">
                <a:solidFill>
                  <a:schemeClr val="bg1"/>
                </a:solidFill>
                <a:latin typeface="Arial" panose="020B0604020202020204" pitchFamily="34" charset="0"/>
                <a:cs typeface="Arial" panose="020B0604020202020204" pitchFamily="34" charset="0"/>
              </a:rPr>
              <a:t>Entspricht implizit</a:t>
            </a:r>
            <a:r>
              <a:rPr lang="de-CH" i="1" dirty="0">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Faktorenanalyse mit </a:t>
            </a:r>
            <a:r>
              <a:rPr lang="de-CH" i="1" dirty="0">
                <a:solidFill>
                  <a:schemeClr val="accent1"/>
                </a:solidFill>
                <a:latin typeface="Arial" panose="020B0604020202020204" pitchFamily="34" charset="0"/>
                <a:cs typeface="Arial" panose="020B0604020202020204" pitchFamily="34" charset="0"/>
              </a:rPr>
              <a:t>gleichen Faktorladungen</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9361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verwendeten einen digit cancellation Test; also ein </a:t>
            </a:r>
            <a:r>
              <a:rPr kumimoji="0" lang="en-US" sz="28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Aufmerksamkeitsmass</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830997"/>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Edelsbrunner, 2023: Ich glaub das alles nicht</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13539" y="2677851"/>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7013539" y="2677850"/>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Grafik 12"/>
          <p:cNvPicPr>
            <a:picLocks noChangeAspect="1"/>
          </p:cNvPicPr>
          <p:nvPr/>
        </p:nvPicPr>
        <p:blipFill>
          <a:blip r:embed="rId3"/>
          <a:stretch>
            <a:fillRect/>
          </a:stretch>
        </p:blipFill>
        <p:spPr>
          <a:xfrm>
            <a:off x="1490038" y="3885599"/>
            <a:ext cx="2166865" cy="614155"/>
          </a:xfrm>
          <a:prstGeom prst="rect">
            <a:avLst/>
          </a:prstGeom>
        </p:spPr>
      </p:pic>
      <p:pic>
        <p:nvPicPr>
          <p:cNvPr id="14" name="Grafik 13"/>
          <p:cNvPicPr>
            <a:picLocks noChangeAspect="1"/>
          </p:cNvPicPr>
          <p:nvPr/>
        </p:nvPicPr>
        <p:blipFill>
          <a:blip r:embed="rId4"/>
          <a:stretch>
            <a:fillRect/>
          </a:stretch>
        </p:blipFill>
        <p:spPr>
          <a:xfrm>
            <a:off x="7158331" y="3918284"/>
            <a:ext cx="2085013" cy="646232"/>
          </a:xfrm>
          <a:prstGeom prst="rect">
            <a:avLst/>
          </a:prstGeom>
        </p:spPr>
      </p:pic>
      <p:pic>
        <p:nvPicPr>
          <p:cNvPr id="15" name="Grafik 14"/>
          <p:cNvPicPr>
            <a:picLocks noChangeAspect="1"/>
          </p:cNvPicPr>
          <p:nvPr/>
        </p:nvPicPr>
        <p:blipFill>
          <a:blip r:embed="rId5"/>
          <a:stretch>
            <a:fillRect/>
          </a:stretch>
        </p:blipFill>
        <p:spPr>
          <a:xfrm>
            <a:off x="1490038" y="5978785"/>
            <a:ext cx="2573953" cy="777867"/>
          </a:xfrm>
          <a:prstGeom prst="rect">
            <a:avLst/>
          </a:prstGeom>
        </p:spPr>
      </p:pic>
      <p:sp>
        <p:nvSpPr>
          <p:cNvPr id="5" name="Slide Number Placeholder 5">
            <a:extLst>
              <a:ext uri="{FF2B5EF4-FFF2-40B4-BE49-F238E27FC236}">
                <a16:creationId xmlns:a16="http://schemas.microsoft.com/office/drawing/2014/main" id="{FF9B9080-4023-DEDF-8537-526C9775C802}"/>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6</a:t>
            </a:fld>
            <a:endParaRPr lang="de-CH" dirty="0"/>
          </a:p>
        </p:txBody>
      </p:sp>
    </p:spTree>
    <p:extLst>
      <p:ext uri="{BB962C8B-B14F-4D97-AF65-F5344CB8AC3E}">
        <p14:creationId xmlns:p14="http://schemas.microsoft.com/office/powerpoint/2010/main" val="783383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F7255-CBA7-514F-9C1E-4D4C8F9B8BF5}"/>
            </a:ext>
          </a:extLst>
        </p:cNvPr>
        <p:cNvGrpSpPr/>
        <p:nvPr/>
      </p:nvGrpSpPr>
      <p:grpSpPr>
        <a:xfrm>
          <a:off x="0" y="0"/>
          <a:ext cx="0" cy="0"/>
          <a:chOff x="0" y="0"/>
          <a:chExt cx="0" cy="0"/>
        </a:xfrm>
      </p:grpSpPr>
      <p:sp>
        <p:nvSpPr>
          <p:cNvPr id="27" name="Rechteck 26">
            <a:extLst>
              <a:ext uri="{FF2B5EF4-FFF2-40B4-BE49-F238E27FC236}">
                <a16:creationId xmlns:a16="http://schemas.microsoft.com/office/drawing/2014/main" id="{04F9FA5A-277D-3B60-BCF3-4A78E8F10C09}"/>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010CC8FB-0BE3-476B-8E5B-B01CF478920B}"/>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                                =</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2D31A030-BE89-80C7-09E7-A4812FB51116}"/>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A99276CD-3FFB-15D7-4C50-AB2759BFA6D5}"/>
              </a:ext>
            </a:extLst>
          </p:cNvPr>
          <p:cNvSpPr/>
          <p:nvPr/>
        </p:nvSpPr>
        <p:spPr>
          <a:xfrm>
            <a:off x="2730934" y="402251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6" name="Rechteck 5">
            <a:extLst>
              <a:ext uri="{FF2B5EF4-FFF2-40B4-BE49-F238E27FC236}">
                <a16:creationId xmlns:a16="http://schemas.microsoft.com/office/drawing/2014/main" id="{DF1C42BF-F6B8-ED6F-724E-70F280E829CE}"/>
              </a:ext>
            </a:extLst>
          </p:cNvPr>
          <p:cNvSpPr/>
          <p:nvPr/>
        </p:nvSpPr>
        <p:spPr>
          <a:xfrm>
            <a:off x="3775959" y="401782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7A170F36-7547-BDAA-54E1-B7BB36C38EA2}"/>
              </a:ext>
            </a:extLst>
          </p:cNvPr>
          <p:cNvSpPr/>
          <p:nvPr/>
        </p:nvSpPr>
        <p:spPr>
          <a:xfrm>
            <a:off x="4855680" y="401312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2" name="Rechteck 11">
            <a:extLst>
              <a:ext uri="{FF2B5EF4-FFF2-40B4-BE49-F238E27FC236}">
                <a16:creationId xmlns:a16="http://schemas.microsoft.com/office/drawing/2014/main" id="{C8B2F174-8C88-CE53-8B81-A063559257AE}"/>
              </a:ext>
            </a:extLst>
          </p:cNvPr>
          <p:cNvSpPr/>
          <p:nvPr/>
        </p:nvSpPr>
        <p:spPr>
          <a:xfrm>
            <a:off x="1656030" y="402251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cxnSp>
        <p:nvCxnSpPr>
          <p:cNvPr id="15" name="Gerade Verbindung mit Pfeil 14">
            <a:extLst>
              <a:ext uri="{FF2B5EF4-FFF2-40B4-BE49-F238E27FC236}">
                <a16:creationId xmlns:a16="http://schemas.microsoft.com/office/drawing/2014/main" id="{4C8F1731-444D-8BF6-7563-9C5052DFB18B}"/>
              </a:ext>
            </a:extLst>
          </p:cNvPr>
          <p:cNvCxnSpPr>
            <a:cxnSpLocks/>
            <a:endCxn id="12" idx="0"/>
          </p:cNvCxnSpPr>
          <p:nvPr/>
        </p:nvCxnSpPr>
        <p:spPr>
          <a:xfrm flipH="1">
            <a:off x="2129910" y="198884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72740AA4-D294-D533-BF76-A2835C18257E}"/>
              </a:ext>
            </a:extLst>
          </p:cNvPr>
          <p:cNvCxnSpPr>
            <a:cxnSpLocks/>
            <a:endCxn id="3" idx="0"/>
          </p:cNvCxnSpPr>
          <p:nvPr/>
        </p:nvCxnSpPr>
        <p:spPr>
          <a:xfrm flipH="1">
            <a:off x="3168103" y="1988840"/>
            <a:ext cx="3452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57E3F65A-A152-2312-A0B1-B19D754402B7}"/>
              </a:ext>
            </a:extLst>
          </p:cNvPr>
          <p:cNvCxnSpPr>
            <a:cxnSpLocks/>
            <a:endCxn id="6" idx="0"/>
          </p:cNvCxnSpPr>
          <p:nvPr/>
        </p:nvCxnSpPr>
        <p:spPr>
          <a:xfrm>
            <a:off x="3847967" y="1988840"/>
            <a:ext cx="380494" cy="20289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3D6C8C77-1D40-B464-D323-51E49637A8FF}"/>
              </a:ext>
            </a:extLst>
          </p:cNvPr>
          <p:cNvCxnSpPr>
            <a:cxnSpLocks/>
            <a:endCxn id="9" idx="0"/>
          </p:cNvCxnSpPr>
          <p:nvPr/>
        </p:nvCxnSpPr>
        <p:spPr>
          <a:xfrm>
            <a:off x="4305027" y="198884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41E22C03-9C7C-84ED-3324-9B52668014C9}"/>
              </a:ext>
            </a:extLst>
          </p:cNvPr>
          <p:cNvSpPr txBox="1"/>
          <p:nvPr/>
        </p:nvSpPr>
        <p:spPr>
          <a:xfrm>
            <a:off x="226833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1" name="Textfeld 20">
            <a:extLst>
              <a:ext uri="{FF2B5EF4-FFF2-40B4-BE49-F238E27FC236}">
                <a16:creationId xmlns:a16="http://schemas.microsoft.com/office/drawing/2014/main" id="{AA6D1FAE-B992-4550-49A9-1B76BE984142}"/>
              </a:ext>
            </a:extLst>
          </p:cNvPr>
          <p:cNvSpPr txBox="1"/>
          <p:nvPr/>
        </p:nvSpPr>
        <p:spPr>
          <a:xfrm>
            <a:off x="3025327"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2" name="Textfeld 21">
            <a:extLst>
              <a:ext uri="{FF2B5EF4-FFF2-40B4-BE49-F238E27FC236}">
                <a16:creationId xmlns:a16="http://schemas.microsoft.com/office/drawing/2014/main" id="{51A0B14B-4F85-D7EC-6F6A-4EAD40BFD018}"/>
              </a:ext>
            </a:extLst>
          </p:cNvPr>
          <p:cNvSpPr txBox="1"/>
          <p:nvPr/>
        </p:nvSpPr>
        <p:spPr>
          <a:xfrm>
            <a:off x="370849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1" name="Textfeld 30">
            <a:extLst>
              <a:ext uri="{FF2B5EF4-FFF2-40B4-BE49-F238E27FC236}">
                <a16:creationId xmlns:a16="http://schemas.microsoft.com/office/drawing/2014/main" id="{A9B9BB29-CD67-0CB1-FABC-D62DEE4590B7}"/>
              </a:ext>
            </a:extLst>
          </p:cNvPr>
          <p:cNvSpPr txBox="1"/>
          <p:nvPr/>
        </p:nvSpPr>
        <p:spPr>
          <a:xfrm>
            <a:off x="4420849"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4" name="Textfeld 33">
            <a:extLst>
              <a:ext uri="{FF2B5EF4-FFF2-40B4-BE49-F238E27FC236}">
                <a16:creationId xmlns:a16="http://schemas.microsoft.com/office/drawing/2014/main" id="{48A94C80-DD12-A1A9-906A-8D720C865A22}"/>
              </a:ext>
            </a:extLst>
          </p:cNvPr>
          <p:cNvSpPr txBox="1"/>
          <p:nvPr/>
        </p:nvSpPr>
        <p:spPr>
          <a:xfrm>
            <a:off x="1757492" y="4800463"/>
            <a:ext cx="4180950" cy="830997"/>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The </a:t>
            </a:r>
            <a:r>
              <a:rPr lang="de-CH" dirty="0" err="1">
                <a:solidFill>
                  <a:schemeClr val="bg1"/>
                </a:solidFill>
                <a:latin typeface="Arial" panose="020B0604020202020204" pitchFamily="34" charset="0"/>
                <a:cs typeface="Arial" panose="020B0604020202020204" pitchFamily="34" charset="0"/>
              </a:rPr>
              <a:t>sum</a:t>
            </a:r>
            <a:r>
              <a:rPr lang="de-CH" dirty="0">
                <a:solidFill>
                  <a:schemeClr val="bg1"/>
                </a:solidFill>
                <a:latin typeface="Arial" panose="020B0604020202020204" pitchFamily="34" charset="0"/>
                <a:cs typeface="Arial" panose="020B0604020202020204" pitchFamily="34" charset="0"/>
              </a:rPr>
              <a:t> score </a:t>
            </a:r>
            <a:r>
              <a:rPr lang="de-CH" dirty="0" err="1">
                <a:solidFill>
                  <a:schemeClr val="bg1"/>
                </a:solidFill>
                <a:latin typeface="Arial" panose="020B0604020202020204" pitchFamily="34" charset="0"/>
                <a:cs typeface="Arial" panose="020B0604020202020204" pitchFamily="34" charset="0"/>
              </a:rPr>
              <a:t>is</a:t>
            </a:r>
            <a:r>
              <a:rPr lang="de-CH" dirty="0">
                <a:solidFill>
                  <a:schemeClr val="bg1"/>
                </a:solidFill>
                <a:latin typeface="Arial" panose="020B0604020202020204" pitchFamily="34" charset="0"/>
                <a:cs typeface="Arial" panose="020B0604020202020204" pitchFamily="34" charset="0"/>
              </a:rPr>
              <a:t> a </a:t>
            </a:r>
            <a:r>
              <a:rPr lang="de-CH" i="1" dirty="0" err="1">
                <a:solidFill>
                  <a:schemeClr val="accent1"/>
                </a:solidFill>
                <a:latin typeface="Arial" panose="020B0604020202020204" pitchFamily="34" charset="0"/>
                <a:cs typeface="Arial" panose="020B0604020202020204" pitchFamily="34" charset="0"/>
              </a:rPr>
              <a:t>constrained</a:t>
            </a:r>
            <a:r>
              <a:rPr lang="de-CH" i="1" dirty="0">
                <a:solidFill>
                  <a:schemeClr val="accent1"/>
                </a:solidFill>
                <a:latin typeface="Arial" panose="020B0604020202020204" pitchFamily="34" charset="0"/>
                <a:cs typeface="Arial" panose="020B0604020202020204" pitchFamily="34" charset="0"/>
              </a:rPr>
              <a:t> </a:t>
            </a:r>
            <a:r>
              <a:rPr lang="de-CH" i="1" dirty="0" err="1">
                <a:solidFill>
                  <a:schemeClr val="accent1"/>
                </a:solidFill>
                <a:latin typeface="Arial" panose="020B0604020202020204" pitchFamily="34" charset="0"/>
                <a:cs typeface="Arial" panose="020B0604020202020204" pitchFamily="34" charset="0"/>
              </a:rPr>
              <a:t>version</a:t>
            </a:r>
            <a:r>
              <a:rPr lang="de-CH" i="1" dirty="0">
                <a:solidFill>
                  <a:schemeClr val="accent1"/>
                </a:solidFill>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of </a:t>
            </a:r>
            <a:r>
              <a:rPr lang="de-CH" dirty="0" err="1">
                <a:solidFill>
                  <a:schemeClr val="bg1"/>
                </a:solidFill>
                <a:latin typeface="Arial" panose="020B0604020202020204" pitchFamily="34" charset="0"/>
                <a:cs typeface="Arial" panose="020B0604020202020204" pitchFamily="34" charset="0"/>
              </a:rPr>
              <a:t>factor</a:t>
            </a:r>
            <a:r>
              <a:rPr lang="de-CH" dirty="0">
                <a:solidFill>
                  <a:schemeClr val="bg1"/>
                </a:solidFill>
                <a:latin typeface="Arial" panose="020B0604020202020204" pitchFamily="34" charset="0"/>
                <a:cs typeface="Arial" panose="020B0604020202020204" pitchFamily="34" charset="0"/>
              </a:rPr>
              <a:t> </a:t>
            </a:r>
            <a:r>
              <a:rPr lang="de-CH" dirty="0" err="1">
                <a:solidFill>
                  <a:schemeClr val="bg1"/>
                </a:solidFill>
                <a:latin typeface="Arial" panose="020B0604020202020204" pitchFamily="34" charset="0"/>
                <a:cs typeface="Arial" panose="020B0604020202020204" pitchFamily="34" charset="0"/>
              </a:rPr>
              <a:t>analysis</a:t>
            </a:r>
            <a:endParaRPr lang="de-CH" dirty="0">
              <a:solidFill>
                <a:schemeClr val="bg1"/>
              </a:solidFill>
              <a:latin typeface="Arial" panose="020B0604020202020204" pitchFamily="34" charset="0"/>
              <a:cs typeface="Arial" panose="020B0604020202020204" pitchFamily="34" charset="0"/>
            </a:endParaRPr>
          </a:p>
          <a:p>
            <a:r>
              <a:rPr lang="de-CH" sz="1200" dirty="0">
                <a:solidFill>
                  <a:schemeClr val="bg1"/>
                </a:solidFill>
                <a:latin typeface="Arial" panose="020B0604020202020204" pitchFamily="34" charset="0"/>
                <a:cs typeface="Arial" panose="020B0604020202020204" pitchFamily="34" charset="0"/>
              </a:rPr>
              <a:t>(McNeish &amp; Wolf, 2020)</a:t>
            </a:r>
          </a:p>
        </p:txBody>
      </p:sp>
      <p:sp>
        <p:nvSpPr>
          <p:cNvPr id="35" name="Rechteck 34">
            <a:extLst>
              <a:ext uri="{FF2B5EF4-FFF2-40B4-BE49-F238E27FC236}">
                <a16:creationId xmlns:a16="http://schemas.microsoft.com/office/drawing/2014/main" id="{C4B09E4E-A4D2-D21B-4FAD-FCEECB580DBC}"/>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36" name="Rechteck 35">
            <a:extLst>
              <a:ext uri="{FF2B5EF4-FFF2-40B4-BE49-F238E27FC236}">
                <a16:creationId xmlns:a16="http://schemas.microsoft.com/office/drawing/2014/main" id="{EBD0FA29-731D-EC5B-E62C-1AD329C3B11A}"/>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37" name="Rechteck 36">
            <a:extLst>
              <a:ext uri="{FF2B5EF4-FFF2-40B4-BE49-F238E27FC236}">
                <a16:creationId xmlns:a16="http://schemas.microsoft.com/office/drawing/2014/main" id="{551D41DC-D8F5-CBBB-F5C1-94D652B6F786}"/>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38" name="Rechteck 37">
            <a:extLst>
              <a:ext uri="{FF2B5EF4-FFF2-40B4-BE49-F238E27FC236}">
                <a16:creationId xmlns:a16="http://schemas.microsoft.com/office/drawing/2014/main" id="{D2ECE2D4-3C5A-34AB-47D3-98BAEFCE9A33}"/>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39" name="Ellipse 38">
            <a:extLst>
              <a:ext uri="{FF2B5EF4-FFF2-40B4-BE49-F238E27FC236}">
                <a16:creationId xmlns:a16="http://schemas.microsoft.com/office/drawing/2014/main" id="{FB0F3B32-C484-2402-AE88-F6B6F90941D0}"/>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40" name="Gerade Verbindung mit Pfeil 39">
            <a:extLst>
              <a:ext uri="{FF2B5EF4-FFF2-40B4-BE49-F238E27FC236}">
                <a16:creationId xmlns:a16="http://schemas.microsoft.com/office/drawing/2014/main" id="{ABDC44DF-B697-F76E-23C3-A60EAC0BCAD6}"/>
              </a:ext>
            </a:extLst>
          </p:cNvPr>
          <p:cNvCxnSpPr>
            <a:cxnSpLocks/>
            <a:stCxn id="39" idx="3"/>
            <a:endCxn id="38"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3B796EF9-8C63-DBB4-7A67-D5671D0D9E65}"/>
              </a:ext>
            </a:extLst>
          </p:cNvPr>
          <p:cNvCxnSpPr>
            <a:cxnSpLocks/>
            <a:endCxn id="35"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481046A6-3AFB-0ACC-EEBF-85236E48C69E}"/>
              </a:ext>
            </a:extLst>
          </p:cNvPr>
          <p:cNvCxnSpPr>
            <a:cxnSpLocks/>
            <a:endCxn id="36"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5201EC32-0035-78C9-A60B-00248A92CBE8}"/>
              </a:ext>
            </a:extLst>
          </p:cNvPr>
          <p:cNvCxnSpPr>
            <a:cxnSpLocks/>
            <a:stCxn id="39" idx="5"/>
            <a:endCxn id="37"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A812A07B-FE51-044D-2546-23F1653904A2}"/>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45" name="Textfeld 44">
            <a:extLst>
              <a:ext uri="{FF2B5EF4-FFF2-40B4-BE49-F238E27FC236}">
                <a16:creationId xmlns:a16="http://schemas.microsoft.com/office/drawing/2014/main" id="{1E04CC90-2C39-F57C-0B15-557F2B250F60}"/>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46" name="Textfeld 45">
            <a:extLst>
              <a:ext uri="{FF2B5EF4-FFF2-40B4-BE49-F238E27FC236}">
                <a16:creationId xmlns:a16="http://schemas.microsoft.com/office/drawing/2014/main" id="{D3ECE88D-E050-6563-EDB4-C57B53D4538E}"/>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47" name="Textfeld 46">
            <a:extLst>
              <a:ext uri="{FF2B5EF4-FFF2-40B4-BE49-F238E27FC236}">
                <a16:creationId xmlns:a16="http://schemas.microsoft.com/office/drawing/2014/main" id="{11C5FD22-DF36-FA04-B4CA-36CC5AC84261}"/>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48" name="Textfeld 47">
            <a:extLst>
              <a:ext uri="{FF2B5EF4-FFF2-40B4-BE49-F238E27FC236}">
                <a16:creationId xmlns:a16="http://schemas.microsoft.com/office/drawing/2014/main" id="{AB0934D6-3967-36CD-7488-866819A87FCD}"/>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9" name="Textfeld 48">
            <a:extLst>
              <a:ext uri="{FF2B5EF4-FFF2-40B4-BE49-F238E27FC236}">
                <a16:creationId xmlns:a16="http://schemas.microsoft.com/office/drawing/2014/main" id="{10C83EC6-868C-4A7A-30EC-1137CD53DC0D}"/>
              </a:ext>
            </a:extLst>
          </p:cNvPr>
          <p:cNvSpPr txBox="1"/>
          <p:nvPr/>
        </p:nvSpPr>
        <p:spPr>
          <a:xfrm>
            <a:off x="1757492" y="5748564"/>
            <a:ext cx="7146820"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Alle Items werden </a:t>
            </a:r>
            <a:r>
              <a:rPr lang="de-CH" i="1" dirty="0">
                <a:solidFill>
                  <a:schemeClr val="accent1"/>
                </a:solidFill>
                <a:latin typeface="Arial" panose="020B0604020202020204" pitchFamily="34" charset="0"/>
                <a:cs typeface="Arial" panose="020B0604020202020204" pitchFamily="34" charset="0"/>
              </a:rPr>
              <a:t>gleich gewichtet</a:t>
            </a:r>
          </a:p>
          <a:p>
            <a:endParaRPr lang="de-CH" i="1" dirty="0">
              <a:solidFill>
                <a:schemeClr val="accent1"/>
              </a:solidFill>
              <a:latin typeface="Arial" panose="020B0604020202020204" pitchFamily="34" charset="0"/>
              <a:cs typeface="Arial" panose="020B0604020202020204" pitchFamily="34" charset="0"/>
            </a:endParaRPr>
          </a:p>
          <a:p>
            <a:r>
              <a:rPr lang="de-CH" i="1" dirty="0">
                <a:solidFill>
                  <a:schemeClr val="bg1"/>
                </a:solidFill>
                <a:latin typeface="Arial" panose="020B0604020202020204" pitchFamily="34" charset="0"/>
                <a:cs typeface="Arial" panose="020B0604020202020204" pitchFamily="34" charset="0"/>
              </a:rPr>
              <a:t>Entspricht implizit</a:t>
            </a:r>
            <a:r>
              <a:rPr lang="de-CH" i="1" dirty="0">
                <a:latin typeface="Arial" panose="020B0604020202020204" pitchFamily="34" charset="0"/>
                <a:cs typeface="Arial" panose="020B0604020202020204" pitchFamily="34" charset="0"/>
              </a:rPr>
              <a:t> </a:t>
            </a:r>
            <a:r>
              <a:rPr lang="de-CH" i="1" dirty="0">
                <a:solidFill>
                  <a:schemeClr val="bg1"/>
                </a:solidFill>
                <a:latin typeface="Arial" panose="020B0604020202020204" pitchFamily="34" charset="0"/>
                <a:cs typeface="Arial" panose="020B0604020202020204" pitchFamily="34" charset="0"/>
              </a:rPr>
              <a:t>der </a:t>
            </a:r>
            <a:r>
              <a:rPr lang="de-CH" i="1" dirty="0">
                <a:solidFill>
                  <a:schemeClr val="accent1"/>
                </a:solidFill>
                <a:latin typeface="Arial" panose="020B0604020202020204" pitchFamily="34" charset="0"/>
                <a:cs typeface="Arial" panose="020B0604020202020204" pitchFamily="34" charset="0"/>
              </a:rPr>
              <a:t>Annahme</a:t>
            </a:r>
            <a:r>
              <a:rPr lang="de-CH" i="1" dirty="0">
                <a:solidFill>
                  <a:schemeClr val="bg1"/>
                </a:solidFill>
                <a:latin typeface="Arial" panose="020B0604020202020204" pitchFamily="34" charset="0"/>
                <a:cs typeface="Arial" panose="020B0604020202020204" pitchFamily="34" charset="0"/>
              </a:rPr>
              <a:t> </a:t>
            </a:r>
            <a:r>
              <a:rPr lang="de-CH" i="1" dirty="0">
                <a:solidFill>
                  <a:schemeClr val="accent1"/>
                </a:solidFill>
                <a:latin typeface="Arial" panose="020B0604020202020204" pitchFamily="34" charset="0"/>
                <a:cs typeface="Arial" panose="020B0604020202020204" pitchFamily="34" charset="0"/>
              </a:rPr>
              <a:t>gleicher Faktorladungen</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38936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A256D2F-6428-6A6D-643C-CBDF9CEA3DF5}"/>
            </a:ext>
          </a:extLst>
        </p:cNvPr>
        <p:cNvGrpSpPr/>
        <p:nvPr/>
      </p:nvGrpSpPr>
      <p:grpSpPr>
        <a:xfrm>
          <a:off x="0" y="0"/>
          <a:ext cx="0" cy="0"/>
          <a:chOff x="0" y="0"/>
          <a:chExt cx="0" cy="0"/>
        </a:xfrm>
      </p:grpSpPr>
      <p:sp>
        <p:nvSpPr>
          <p:cNvPr id="27" name="Rechteck 26">
            <a:extLst>
              <a:ext uri="{FF2B5EF4-FFF2-40B4-BE49-F238E27FC236}">
                <a16:creationId xmlns:a16="http://schemas.microsoft.com/office/drawing/2014/main" id="{70D7AD8E-420D-BD07-A792-032562CB4872}"/>
              </a:ext>
            </a:extLst>
          </p:cNvPr>
          <p:cNvSpPr/>
          <p:nvPr/>
        </p:nvSpPr>
        <p:spPr>
          <a:xfrm>
            <a:off x="2812968" y="1124744"/>
            <a:ext cx="1842873" cy="830470"/>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t>Summenscore/</a:t>
            </a:r>
          </a:p>
          <a:p>
            <a:pPr algn="ctr"/>
            <a:r>
              <a:rPr lang="de-CH" dirty="0"/>
              <a:t>Mittelwert</a:t>
            </a:r>
          </a:p>
        </p:txBody>
      </p:sp>
      <p:sp>
        <p:nvSpPr>
          <p:cNvPr id="29" name="Textfeld 28">
            <a:extLst>
              <a:ext uri="{FF2B5EF4-FFF2-40B4-BE49-F238E27FC236}">
                <a16:creationId xmlns:a16="http://schemas.microsoft.com/office/drawing/2014/main" id="{AC4D8757-A3A9-1E06-64E4-B2B273EC4DC7}"/>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1                                =</a:t>
            </a:r>
            <a:endParaRPr lang="de-CH" baseline="-25000" dirty="0">
              <a:solidFill>
                <a:schemeClr val="bg1"/>
              </a:solidFill>
              <a:latin typeface="Arial" panose="020B0604020202020204" pitchFamily="34" charset="0"/>
              <a:cs typeface="Arial" panose="020B0604020202020204" pitchFamily="34" charset="0"/>
            </a:endParaRPr>
          </a:p>
        </p:txBody>
      </p:sp>
      <p:sp>
        <p:nvSpPr>
          <p:cNvPr id="30" name="Textfeld 29">
            <a:extLst>
              <a:ext uri="{FF2B5EF4-FFF2-40B4-BE49-F238E27FC236}">
                <a16:creationId xmlns:a16="http://schemas.microsoft.com/office/drawing/2014/main" id="{0964D44D-B432-8FF0-5B58-6C845F391CBA}"/>
              </a:ext>
            </a:extLst>
          </p:cNvPr>
          <p:cNvSpPr txBox="1"/>
          <p:nvPr/>
        </p:nvSpPr>
        <p:spPr>
          <a:xfrm>
            <a:off x="8010706" y="548680"/>
            <a:ext cx="1211057"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Option 2:</a:t>
            </a:r>
            <a:endParaRPr lang="de-CH" baseline="-25000" dirty="0">
              <a:solidFill>
                <a:schemeClr val="bg1"/>
              </a:solidFill>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0D67E34D-10C6-BBE7-331F-6D8AC33220F0}"/>
              </a:ext>
            </a:extLst>
          </p:cNvPr>
          <p:cNvSpPr/>
          <p:nvPr/>
        </p:nvSpPr>
        <p:spPr>
          <a:xfrm>
            <a:off x="2730934" y="402251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6" name="Rechteck 5">
            <a:extLst>
              <a:ext uri="{FF2B5EF4-FFF2-40B4-BE49-F238E27FC236}">
                <a16:creationId xmlns:a16="http://schemas.microsoft.com/office/drawing/2014/main" id="{BC6E3F85-21E4-A166-8180-E577B3084B55}"/>
              </a:ext>
            </a:extLst>
          </p:cNvPr>
          <p:cNvSpPr/>
          <p:nvPr/>
        </p:nvSpPr>
        <p:spPr>
          <a:xfrm>
            <a:off x="3775959" y="401782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9" name="Rechteck 8">
            <a:extLst>
              <a:ext uri="{FF2B5EF4-FFF2-40B4-BE49-F238E27FC236}">
                <a16:creationId xmlns:a16="http://schemas.microsoft.com/office/drawing/2014/main" id="{38076E67-D131-FE6C-C56F-5CA2833E5F19}"/>
              </a:ext>
            </a:extLst>
          </p:cNvPr>
          <p:cNvSpPr/>
          <p:nvPr/>
        </p:nvSpPr>
        <p:spPr>
          <a:xfrm>
            <a:off x="4855680" y="401312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12" name="Rechteck 11">
            <a:extLst>
              <a:ext uri="{FF2B5EF4-FFF2-40B4-BE49-F238E27FC236}">
                <a16:creationId xmlns:a16="http://schemas.microsoft.com/office/drawing/2014/main" id="{54EAF2A8-88B9-8C51-C59E-2DF506F3453D}"/>
              </a:ext>
            </a:extLst>
          </p:cNvPr>
          <p:cNvSpPr/>
          <p:nvPr/>
        </p:nvSpPr>
        <p:spPr>
          <a:xfrm>
            <a:off x="1656030" y="402251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cxnSp>
        <p:nvCxnSpPr>
          <p:cNvPr id="15" name="Gerade Verbindung mit Pfeil 14">
            <a:extLst>
              <a:ext uri="{FF2B5EF4-FFF2-40B4-BE49-F238E27FC236}">
                <a16:creationId xmlns:a16="http://schemas.microsoft.com/office/drawing/2014/main" id="{D6FCB88D-67F9-BD62-15F2-9BACEA1FEE4E}"/>
              </a:ext>
            </a:extLst>
          </p:cNvPr>
          <p:cNvCxnSpPr>
            <a:cxnSpLocks/>
            <a:endCxn id="12" idx="0"/>
          </p:cNvCxnSpPr>
          <p:nvPr/>
        </p:nvCxnSpPr>
        <p:spPr>
          <a:xfrm flipH="1">
            <a:off x="2129910" y="198884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3C4D186E-ED88-62AE-F3D7-28F2D6529510}"/>
              </a:ext>
            </a:extLst>
          </p:cNvPr>
          <p:cNvCxnSpPr>
            <a:cxnSpLocks/>
            <a:endCxn id="3" idx="0"/>
          </p:cNvCxnSpPr>
          <p:nvPr/>
        </p:nvCxnSpPr>
        <p:spPr>
          <a:xfrm flipH="1">
            <a:off x="3168103" y="1988840"/>
            <a:ext cx="3452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67EE0C43-EA3D-BE8F-F3B2-08D121CCD3E3}"/>
              </a:ext>
            </a:extLst>
          </p:cNvPr>
          <p:cNvCxnSpPr>
            <a:cxnSpLocks/>
            <a:endCxn id="6" idx="0"/>
          </p:cNvCxnSpPr>
          <p:nvPr/>
        </p:nvCxnSpPr>
        <p:spPr>
          <a:xfrm>
            <a:off x="3847967" y="1988840"/>
            <a:ext cx="380494" cy="20289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C137CDC8-A5B3-62A5-0791-4FF84AAF9EA0}"/>
              </a:ext>
            </a:extLst>
          </p:cNvPr>
          <p:cNvCxnSpPr>
            <a:cxnSpLocks/>
            <a:endCxn id="9" idx="0"/>
          </p:cNvCxnSpPr>
          <p:nvPr/>
        </p:nvCxnSpPr>
        <p:spPr>
          <a:xfrm>
            <a:off x="4305027" y="198884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0FCC0FBC-2749-BAF4-0803-68D875645D83}"/>
              </a:ext>
            </a:extLst>
          </p:cNvPr>
          <p:cNvSpPr txBox="1"/>
          <p:nvPr/>
        </p:nvSpPr>
        <p:spPr>
          <a:xfrm>
            <a:off x="226833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1" name="Textfeld 20">
            <a:extLst>
              <a:ext uri="{FF2B5EF4-FFF2-40B4-BE49-F238E27FC236}">
                <a16:creationId xmlns:a16="http://schemas.microsoft.com/office/drawing/2014/main" id="{BFC2AE7E-9EA6-D32B-119A-D24E3C76B974}"/>
              </a:ext>
            </a:extLst>
          </p:cNvPr>
          <p:cNvSpPr txBox="1"/>
          <p:nvPr/>
        </p:nvSpPr>
        <p:spPr>
          <a:xfrm>
            <a:off x="3025327"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22" name="Textfeld 21">
            <a:extLst>
              <a:ext uri="{FF2B5EF4-FFF2-40B4-BE49-F238E27FC236}">
                <a16:creationId xmlns:a16="http://schemas.microsoft.com/office/drawing/2014/main" id="{664B9A0A-F91E-2E97-5A70-C47E95CBE15B}"/>
              </a:ext>
            </a:extLst>
          </p:cNvPr>
          <p:cNvSpPr txBox="1"/>
          <p:nvPr/>
        </p:nvSpPr>
        <p:spPr>
          <a:xfrm>
            <a:off x="3708493"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1" name="Textfeld 30">
            <a:extLst>
              <a:ext uri="{FF2B5EF4-FFF2-40B4-BE49-F238E27FC236}">
                <a16:creationId xmlns:a16="http://schemas.microsoft.com/office/drawing/2014/main" id="{5A314D30-7B40-A147-5D8B-338532DA9C4F}"/>
              </a:ext>
            </a:extLst>
          </p:cNvPr>
          <p:cNvSpPr txBox="1"/>
          <p:nvPr/>
        </p:nvSpPr>
        <p:spPr>
          <a:xfrm>
            <a:off x="4420849" y="268675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1"/>
                </a:solidFill>
                <a:latin typeface="Arial" panose="020B0604020202020204" pitchFamily="34" charset="0"/>
                <a:cs typeface="Arial" panose="020B0604020202020204" pitchFamily="34" charset="0"/>
              </a:rPr>
              <a:t>1</a:t>
            </a:r>
          </a:p>
        </p:txBody>
      </p:sp>
      <p:sp>
        <p:nvSpPr>
          <p:cNvPr id="35" name="Rechteck 34">
            <a:extLst>
              <a:ext uri="{FF2B5EF4-FFF2-40B4-BE49-F238E27FC236}">
                <a16:creationId xmlns:a16="http://schemas.microsoft.com/office/drawing/2014/main" id="{BC899A40-CCD5-4E87-256D-0572C55EB56F}"/>
              </a:ext>
            </a:extLst>
          </p:cNvPr>
          <p:cNvSpPr/>
          <p:nvPr/>
        </p:nvSpPr>
        <p:spPr>
          <a:xfrm>
            <a:off x="7573538" y="3861048"/>
            <a:ext cx="874337"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2</a:t>
            </a:r>
          </a:p>
        </p:txBody>
      </p:sp>
      <p:sp>
        <p:nvSpPr>
          <p:cNvPr id="36" name="Rechteck 35">
            <a:extLst>
              <a:ext uri="{FF2B5EF4-FFF2-40B4-BE49-F238E27FC236}">
                <a16:creationId xmlns:a16="http://schemas.microsoft.com/office/drawing/2014/main" id="{F23C442E-06E7-F3A4-0CE7-AC8696B3D8EF}"/>
              </a:ext>
            </a:extLst>
          </p:cNvPr>
          <p:cNvSpPr/>
          <p:nvPr/>
        </p:nvSpPr>
        <p:spPr>
          <a:xfrm>
            <a:off x="8618563" y="3856352"/>
            <a:ext cx="905004"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3</a:t>
            </a:r>
          </a:p>
        </p:txBody>
      </p:sp>
      <p:sp>
        <p:nvSpPr>
          <p:cNvPr id="37" name="Rechteck 36">
            <a:extLst>
              <a:ext uri="{FF2B5EF4-FFF2-40B4-BE49-F238E27FC236}">
                <a16:creationId xmlns:a16="http://schemas.microsoft.com/office/drawing/2014/main" id="{79D88233-8814-AB67-5BA0-0B66A8DE5ACD}"/>
              </a:ext>
            </a:extLst>
          </p:cNvPr>
          <p:cNvSpPr/>
          <p:nvPr/>
        </p:nvSpPr>
        <p:spPr>
          <a:xfrm>
            <a:off x="9698284" y="3851656"/>
            <a:ext cx="832799" cy="5713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4</a:t>
            </a:r>
          </a:p>
        </p:txBody>
      </p:sp>
      <p:sp>
        <p:nvSpPr>
          <p:cNvPr id="38" name="Rechteck 37">
            <a:extLst>
              <a:ext uri="{FF2B5EF4-FFF2-40B4-BE49-F238E27FC236}">
                <a16:creationId xmlns:a16="http://schemas.microsoft.com/office/drawing/2014/main" id="{86D1FCF4-6ABD-DD85-C4EC-41BA9AD9EADE}"/>
              </a:ext>
            </a:extLst>
          </p:cNvPr>
          <p:cNvSpPr/>
          <p:nvPr/>
        </p:nvSpPr>
        <p:spPr>
          <a:xfrm>
            <a:off x="6498634" y="3861048"/>
            <a:ext cx="947758" cy="57606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Item 1</a:t>
            </a:r>
          </a:p>
        </p:txBody>
      </p:sp>
      <p:sp>
        <p:nvSpPr>
          <p:cNvPr id="39" name="Ellipse 38">
            <a:extLst>
              <a:ext uri="{FF2B5EF4-FFF2-40B4-BE49-F238E27FC236}">
                <a16:creationId xmlns:a16="http://schemas.microsoft.com/office/drawing/2014/main" id="{4012FCA3-243D-286D-E74C-62AD16F148BA}"/>
              </a:ext>
            </a:extLst>
          </p:cNvPr>
          <p:cNvSpPr/>
          <p:nvPr/>
        </p:nvSpPr>
        <p:spPr>
          <a:xfrm>
            <a:off x="7795451" y="1089818"/>
            <a:ext cx="1584176" cy="864096"/>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atin typeface="Arial" panose="020B0604020202020204" pitchFamily="34" charset="0"/>
                <a:cs typeface="Arial" panose="020B0604020202020204" pitchFamily="34" charset="0"/>
              </a:rPr>
              <a:t>Faktor-score</a:t>
            </a:r>
          </a:p>
        </p:txBody>
      </p:sp>
      <p:cxnSp>
        <p:nvCxnSpPr>
          <p:cNvPr id="40" name="Gerade Verbindung mit Pfeil 39">
            <a:extLst>
              <a:ext uri="{FF2B5EF4-FFF2-40B4-BE49-F238E27FC236}">
                <a16:creationId xmlns:a16="http://schemas.microsoft.com/office/drawing/2014/main" id="{CAF4CAE4-6EB9-07AD-2668-183E941099FB}"/>
              </a:ext>
            </a:extLst>
          </p:cNvPr>
          <p:cNvCxnSpPr>
            <a:cxnSpLocks/>
            <a:stCxn id="39" idx="3"/>
            <a:endCxn id="38" idx="0"/>
          </p:cNvCxnSpPr>
          <p:nvPr/>
        </p:nvCxnSpPr>
        <p:spPr>
          <a:xfrm flipH="1">
            <a:off x="6972514" y="1827370"/>
            <a:ext cx="1054935" cy="203367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FCD4851B-4CD6-4F02-1349-51524E2FF9C6}"/>
              </a:ext>
            </a:extLst>
          </p:cNvPr>
          <p:cNvCxnSpPr>
            <a:cxnSpLocks/>
            <a:endCxn id="35" idx="0"/>
          </p:cNvCxnSpPr>
          <p:nvPr/>
        </p:nvCxnSpPr>
        <p:spPr>
          <a:xfrm flipH="1">
            <a:off x="8010707" y="1937672"/>
            <a:ext cx="306959"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34CD7C6D-EE97-9E2D-4452-546D25C2205F}"/>
              </a:ext>
            </a:extLst>
          </p:cNvPr>
          <p:cNvCxnSpPr>
            <a:cxnSpLocks/>
            <a:endCxn id="36" idx="0"/>
          </p:cNvCxnSpPr>
          <p:nvPr/>
        </p:nvCxnSpPr>
        <p:spPr>
          <a:xfrm>
            <a:off x="8690571" y="1932976"/>
            <a:ext cx="380494" cy="192337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326F92A-F52C-E819-3FFB-37598DAF149C}"/>
              </a:ext>
            </a:extLst>
          </p:cNvPr>
          <p:cNvCxnSpPr>
            <a:cxnSpLocks/>
            <a:stCxn id="39" idx="5"/>
            <a:endCxn id="37" idx="0"/>
          </p:cNvCxnSpPr>
          <p:nvPr/>
        </p:nvCxnSpPr>
        <p:spPr>
          <a:xfrm>
            <a:off x="9147631" y="1827370"/>
            <a:ext cx="967053" cy="202428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A530A21B-3099-C080-5ABB-5581248E45D9}"/>
              </a:ext>
            </a:extLst>
          </p:cNvPr>
          <p:cNvSpPr txBox="1"/>
          <p:nvPr/>
        </p:nvSpPr>
        <p:spPr>
          <a:xfrm>
            <a:off x="711093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1</a:t>
            </a:r>
          </a:p>
        </p:txBody>
      </p:sp>
      <p:sp>
        <p:nvSpPr>
          <p:cNvPr id="45" name="Textfeld 44">
            <a:extLst>
              <a:ext uri="{FF2B5EF4-FFF2-40B4-BE49-F238E27FC236}">
                <a16:creationId xmlns:a16="http://schemas.microsoft.com/office/drawing/2014/main" id="{F6625061-B340-5305-9599-D0C9E7DEC135}"/>
              </a:ext>
            </a:extLst>
          </p:cNvPr>
          <p:cNvSpPr txBox="1"/>
          <p:nvPr/>
        </p:nvSpPr>
        <p:spPr>
          <a:xfrm>
            <a:off x="7867931"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2</a:t>
            </a:r>
          </a:p>
        </p:txBody>
      </p:sp>
      <p:sp>
        <p:nvSpPr>
          <p:cNvPr id="46" name="Textfeld 45">
            <a:extLst>
              <a:ext uri="{FF2B5EF4-FFF2-40B4-BE49-F238E27FC236}">
                <a16:creationId xmlns:a16="http://schemas.microsoft.com/office/drawing/2014/main" id="{9F2F0420-6634-2255-A1BC-3EF500FB1BD8}"/>
              </a:ext>
            </a:extLst>
          </p:cNvPr>
          <p:cNvSpPr txBox="1"/>
          <p:nvPr/>
        </p:nvSpPr>
        <p:spPr>
          <a:xfrm>
            <a:off x="8551097"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3</a:t>
            </a:r>
          </a:p>
        </p:txBody>
      </p:sp>
      <p:sp>
        <p:nvSpPr>
          <p:cNvPr id="47" name="Textfeld 46">
            <a:extLst>
              <a:ext uri="{FF2B5EF4-FFF2-40B4-BE49-F238E27FC236}">
                <a16:creationId xmlns:a16="http://schemas.microsoft.com/office/drawing/2014/main" id="{1003F29C-FA39-4DB3-3493-58C2CE4E561E}"/>
              </a:ext>
            </a:extLst>
          </p:cNvPr>
          <p:cNvSpPr txBox="1"/>
          <p:nvPr/>
        </p:nvSpPr>
        <p:spPr>
          <a:xfrm>
            <a:off x="9263453" y="2525282"/>
            <a:ext cx="712356" cy="369332"/>
          </a:xfrm>
          <a:prstGeom prst="rect">
            <a:avLst/>
          </a:prstGeom>
          <a:noFill/>
        </p:spPr>
        <p:txBody>
          <a:bodyPr wrap="square" rtlCol="0">
            <a:spAutoFit/>
          </a:bodyPr>
          <a:lstStyle/>
          <a:p>
            <a:r>
              <a:rPr lang="el-GR" dirty="0">
                <a:solidFill>
                  <a:schemeClr val="bg1"/>
                </a:solidFill>
                <a:latin typeface="Arial" panose="020B0604020202020204" pitchFamily="34" charset="0"/>
                <a:cs typeface="Arial" panose="020B0604020202020204" pitchFamily="34" charset="0"/>
              </a:rPr>
              <a:t>λ</a:t>
            </a:r>
            <a:r>
              <a:rPr lang="de-CH" baseline="-25000" dirty="0">
                <a:solidFill>
                  <a:schemeClr val="accent6">
                    <a:lumMod val="75000"/>
                  </a:schemeClr>
                </a:solidFill>
                <a:latin typeface="Arial" panose="020B0604020202020204" pitchFamily="34" charset="0"/>
                <a:cs typeface="Arial" panose="020B0604020202020204" pitchFamily="34" charset="0"/>
              </a:rPr>
              <a:t>4</a:t>
            </a:r>
          </a:p>
        </p:txBody>
      </p:sp>
      <p:sp>
        <p:nvSpPr>
          <p:cNvPr id="48" name="Textfeld 47">
            <a:extLst>
              <a:ext uri="{FF2B5EF4-FFF2-40B4-BE49-F238E27FC236}">
                <a16:creationId xmlns:a16="http://schemas.microsoft.com/office/drawing/2014/main" id="{273AAE73-AA24-5152-4673-213E4170CCF1}"/>
              </a:ext>
            </a:extLst>
          </p:cNvPr>
          <p:cNvSpPr txBox="1"/>
          <p:nvPr/>
        </p:nvSpPr>
        <p:spPr>
          <a:xfrm>
            <a:off x="7110938" y="4800462"/>
            <a:ext cx="7510895" cy="923330"/>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Faktorscore:</a:t>
            </a:r>
          </a:p>
          <a:p>
            <a:r>
              <a:rPr lang="de-CH" i="1" dirty="0">
                <a:solidFill>
                  <a:schemeClr val="bg1"/>
                </a:solidFill>
                <a:latin typeface="Arial" panose="020B0604020202020204" pitchFamily="34" charset="0"/>
                <a:cs typeface="Arial" panose="020B0604020202020204" pitchFamily="34" charset="0"/>
              </a:rPr>
              <a:t>Nach </a:t>
            </a:r>
            <a:r>
              <a:rPr lang="de-CH" i="1" dirty="0">
                <a:solidFill>
                  <a:schemeClr val="accent6">
                    <a:lumMod val="75000"/>
                  </a:schemeClr>
                </a:solidFill>
                <a:latin typeface="Arial" panose="020B0604020202020204" pitchFamily="34" charset="0"/>
                <a:cs typeface="Arial" panose="020B0604020202020204" pitchFamily="34" charset="0"/>
              </a:rPr>
              <a:t>Faktorladung</a:t>
            </a:r>
            <a:r>
              <a:rPr lang="de-CH" i="1" dirty="0">
                <a:solidFill>
                  <a:schemeClr val="bg1"/>
                </a:solidFill>
                <a:latin typeface="Arial" panose="020B0604020202020204" pitchFamily="34" charset="0"/>
                <a:cs typeface="Arial" panose="020B0604020202020204" pitchFamily="34" charset="0"/>
              </a:rPr>
              <a:t> gewichteter</a:t>
            </a:r>
          </a:p>
          <a:p>
            <a:r>
              <a:rPr lang="de-CH" i="1" dirty="0">
                <a:solidFill>
                  <a:schemeClr val="bg1"/>
                </a:solidFill>
                <a:latin typeface="Arial" panose="020B0604020202020204" pitchFamily="34" charset="0"/>
                <a:cs typeface="Arial" panose="020B0604020202020204" pitchFamily="34" charset="0"/>
              </a:rPr>
              <a:t>Wert aus allen Items</a:t>
            </a:r>
          </a:p>
        </p:txBody>
      </p:sp>
      <p:sp>
        <p:nvSpPr>
          <p:cNvPr id="49" name="Textfeld 48">
            <a:extLst>
              <a:ext uri="{FF2B5EF4-FFF2-40B4-BE49-F238E27FC236}">
                <a16:creationId xmlns:a16="http://schemas.microsoft.com/office/drawing/2014/main" id="{475D8E5B-CA8E-851D-472D-48476E007EC2}"/>
              </a:ext>
            </a:extLst>
          </p:cNvPr>
          <p:cNvSpPr txBox="1"/>
          <p:nvPr/>
        </p:nvSpPr>
        <p:spPr>
          <a:xfrm>
            <a:off x="1656030" y="4754056"/>
            <a:ext cx="7146820" cy="286232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Alle Items werden </a:t>
            </a:r>
            <a:r>
              <a:rPr lang="de-CH" i="1" dirty="0">
                <a:solidFill>
                  <a:schemeClr val="accent1"/>
                </a:solidFill>
                <a:latin typeface="Arial" panose="020B0604020202020204" pitchFamily="34" charset="0"/>
                <a:cs typeface="Arial" panose="020B0604020202020204" pitchFamily="34" charset="0"/>
              </a:rPr>
              <a:t>gleich gewichtet</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Entspricht implizit</a:t>
            </a:r>
            <a:r>
              <a:rPr lang="de-CH" dirty="0">
                <a:latin typeface="Arial" panose="020B0604020202020204" pitchFamily="34" charset="0"/>
                <a:cs typeface="Arial" panose="020B0604020202020204" pitchFamily="34" charset="0"/>
              </a:rPr>
              <a:t> </a:t>
            </a:r>
            <a:r>
              <a:rPr lang="de-CH" dirty="0">
                <a:solidFill>
                  <a:schemeClr val="bg1"/>
                </a:solidFill>
                <a:latin typeface="Arial" panose="020B0604020202020204" pitchFamily="34" charset="0"/>
                <a:cs typeface="Arial" panose="020B0604020202020204" pitchFamily="34" charset="0"/>
              </a:rPr>
              <a:t>der </a:t>
            </a:r>
            <a:r>
              <a:rPr lang="de-CH" i="1" dirty="0">
                <a:solidFill>
                  <a:schemeClr val="accent1"/>
                </a:solidFill>
                <a:latin typeface="Arial" panose="020B0604020202020204" pitchFamily="34" charset="0"/>
                <a:cs typeface="Arial" panose="020B0604020202020204" pitchFamily="34" charset="0"/>
              </a:rPr>
              <a:t>Annahme</a:t>
            </a:r>
            <a:r>
              <a:rPr lang="de-CH" i="1" dirty="0">
                <a:solidFill>
                  <a:schemeClr val="bg1"/>
                </a:solidFill>
                <a:latin typeface="Arial" panose="020B0604020202020204" pitchFamily="34" charset="0"/>
                <a:cs typeface="Arial" panose="020B0604020202020204" pitchFamily="34" charset="0"/>
              </a:rPr>
              <a:t> </a:t>
            </a:r>
            <a:r>
              <a:rPr lang="de-CH" i="1" dirty="0">
                <a:solidFill>
                  <a:schemeClr val="accent1"/>
                </a:solidFill>
                <a:latin typeface="Arial" panose="020B0604020202020204" pitchFamily="34" charset="0"/>
                <a:cs typeface="Arial" panose="020B0604020202020204" pitchFamily="34" charset="0"/>
              </a:rPr>
              <a:t>gleicher Faktorladungen</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Diese Annahme ist überprüfbar mittels Faktorenanalyse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Empirisch hält die Annahme nicht (fast nie)</a:t>
            </a:r>
          </a:p>
          <a:p>
            <a:endParaRPr lang="de-CH" i="1" dirty="0">
              <a:solidFill>
                <a:schemeClr val="accent1"/>
              </a:solidFill>
              <a:latin typeface="Arial" panose="020B0604020202020204" pitchFamily="34" charset="0"/>
              <a:cs typeface="Arial" panose="020B0604020202020204" pitchFamily="34" charset="0"/>
            </a:endParaRPr>
          </a:p>
          <a:p>
            <a:r>
              <a:rPr lang="de-CH" i="1" dirty="0">
                <a:solidFill>
                  <a:schemeClr val="bg1"/>
                </a:solidFill>
                <a:latin typeface="Arial" panose="020B0604020202020204" pitchFamily="34" charset="0"/>
                <a:cs typeface="Arial" panose="020B0604020202020204" pitchFamily="34" charset="0"/>
              </a:rPr>
              <a:t>Wir sollten daher immer </a:t>
            </a:r>
            <a:r>
              <a:rPr lang="de-CH" i="1" dirty="0" err="1">
                <a:solidFill>
                  <a:schemeClr val="bg1"/>
                </a:solidFill>
                <a:latin typeface="Arial" panose="020B0604020202020204" pitchFamily="34" charset="0"/>
                <a:cs typeface="Arial" panose="020B0604020202020204" pitchFamily="34" charset="0"/>
              </a:rPr>
              <a:t>Faktorscores</a:t>
            </a:r>
            <a:r>
              <a:rPr lang="de-CH" i="1" dirty="0">
                <a:solidFill>
                  <a:schemeClr val="bg1"/>
                </a:solidFill>
                <a:latin typeface="Arial" panose="020B0604020202020204" pitchFamily="34" charset="0"/>
                <a:cs typeface="Arial" panose="020B0604020202020204" pitchFamily="34" charset="0"/>
              </a:rPr>
              <a:t> verwenden und niemals </a:t>
            </a:r>
            <a:r>
              <a:rPr lang="de-CH" i="1" dirty="0" err="1">
                <a:solidFill>
                  <a:schemeClr val="bg1"/>
                </a:solidFill>
                <a:latin typeface="Arial" panose="020B0604020202020204" pitchFamily="34" charset="0"/>
                <a:cs typeface="Arial" panose="020B0604020202020204" pitchFamily="34" charset="0"/>
              </a:rPr>
              <a:t>Summenscores</a:t>
            </a:r>
            <a:r>
              <a:rPr lang="de-CH" i="1" dirty="0">
                <a:solidFill>
                  <a:schemeClr val="bg1"/>
                </a:solidFill>
                <a:latin typeface="Arial" panose="020B0604020202020204" pitchFamily="34" charset="0"/>
                <a:cs typeface="Arial" panose="020B0604020202020204" pitchFamily="34" charset="0"/>
              </a:rPr>
              <a:t>/Mittelwerte</a:t>
            </a:r>
            <a:endParaRPr lang="de-CH"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98035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73A9F52-C1A7-CD06-C1B2-7B4800DC955B}"/>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47F15F33-056F-AB5A-4964-2ED52963AA1C}"/>
              </a:ext>
            </a:extLst>
          </p:cNvPr>
          <p:cNvSpPr txBox="1"/>
          <p:nvPr/>
        </p:nvSpPr>
        <p:spPr>
          <a:xfrm>
            <a:off x="3123424" y="548680"/>
            <a:ext cx="1568420"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Das sag ich</a:t>
            </a:r>
            <a:endParaRPr lang="de-CH" baseline="-25000" dirty="0">
              <a:solidFill>
                <a:prstClr val="white"/>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D2C00BCF-984A-C179-E683-9E8E8F8A25C4}"/>
              </a:ext>
            </a:extLst>
          </p:cNvPr>
          <p:cNvSpPr txBox="1"/>
          <p:nvPr/>
        </p:nvSpPr>
        <p:spPr>
          <a:xfrm>
            <a:off x="5867337" y="2675243"/>
            <a:ext cx="4878236" cy="3139321"/>
          </a:xfrm>
          <a:prstGeom prst="rect">
            <a:avLst/>
          </a:prstGeom>
          <a:noFill/>
        </p:spPr>
        <p:txBody>
          <a:bodyPr wrap="square">
            <a:spAutoFit/>
          </a:bodyPr>
          <a:lstStyle/>
          <a:p>
            <a:pPr>
              <a:defRPr/>
            </a:pPr>
            <a:r>
              <a:rPr lang="de-CH" dirty="0">
                <a:solidFill>
                  <a:prstClr val="white"/>
                </a:solidFill>
                <a:latin typeface="Arial" panose="020B0604020202020204" pitchFamily="34" charset="0"/>
                <a:cs typeface="Arial" panose="020B0604020202020204" pitchFamily="34" charset="0"/>
              </a:rPr>
              <a:t>0. Summenscore entspricht der Annahme gleicher Faktorladungen</a:t>
            </a:r>
          </a:p>
          <a:p>
            <a:pPr>
              <a:defRPr/>
            </a:pPr>
            <a:endParaRPr lang="de-CH" dirty="0">
              <a:solidFill>
                <a:prstClr val="white"/>
              </a:solidFill>
              <a:latin typeface="Arial" panose="020B0604020202020204" pitchFamily="34" charset="0"/>
              <a:cs typeface="Arial" panose="020B0604020202020204" pitchFamily="34" charset="0"/>
            </a:endParaRPr>
          </a:p>
          <a:p>
            <a:pPr>
              <a:defRPr/>
            </a:pPr>
            <a:r>
              <a:rPr lang="de-CH" dirty="0">
                <a:solidFill>
                  <a:prstClr val="white"/>
                </a:solidFill>
                <a:latin typeface="Arial" panose="020B0604020202020204" pitchFamily="34" charset="0"/>
                <a:cs typeface="Arial" panose="020B0604020202020204" pitchFamily="34" charset="0"/>
              </a:rPr>
              <a:t>1. Diese Annahme ist überprüfbar mittels Faktorenanalyse</a:t>
            </a:r>
          </a:p>
          <a:p>
            <a:pPr>
              <a:defRPr/>
            </a:pPr>
            <a:endParaRPr lang="de-CH" i="1" dirty="0">
              <a:solidFill>
                <a:srgbClr val="4F81BD"/>
              </a:solidFill>
              <a:latin typeface="Arial" panose="020B0604020202020204" pitchFamily="34" charset="0"/>
              <a:cs typeface="Arial" panose="020B0604020202020204" pitchFamily="34" charset="0"/>
            </a:endParaRPr>
          </a:p>
          <a:p>
            <a:pPr>
              <a:defRPr/>
            </a:pPr>
            <a:r>
              <a:rPr lang="de-CH" dirty="0">
                <a:solidFill>
                  <a:prstClr val="white"/>
                </a:solidFill>
                <a:latin typeface="Arial" panose="020B0604020202020204" pitchFamily="34" charset="0"/>
                <a:cs typeface="Arial" panose="020B0604020202020204" pitchFamily="34" charset="0"/>
              </a:rPr>
              <a:t>2. Empirisch hält die Annahme (fast) nie</a:t>
            </a:r>
          </a:p>
          <a:p>
            <a:pPr>
              <a:defRPr/>
            </a:pPr>
            <a:endParaRPr lang="de-CH" i="1" dirty="0">
              <a:solidFill>
                <a:srgbClr val="4F81BD"/>
              </a:solidFill>
              <a:latin typeface="Arial" panose="020B0604020202020204" pitchFamily="34" charset="0"/>
              <a:cs typeface="Arial" panose="020B0604020202020204" pitchFamily="34" charset="0"/>
            </a:endParaRPr>
          </a:p>
          <a:p>
            <a:pPr>
              <a:defRPr/>
            </a:pPr>
            <a:r>
              <a:rPr lang="de-CH" dirty="0">
                <a:solidFill>
                  <a:prstClr val="white"/>
                </a:solidFill>
                <a:latin typeface="Arial" panose="020B0604020202020204" pitchFamily="34" charset="0"/>
                <a:cs typeface="Arial" panose="020B0604020202020204" pitchFamily="34" charset="0"/>
              </a:rPr>
              <a:t>3. Schlussfolgerung:</a:t>
            </a:r>
          </a:p>
          <a:p>
            <a:pPr>
              <a:defRPr/>
            </a:pPr>
            <a:r>
              <a:rPr lang="de-CH" i="1" dirty="0">
                <a:solidFill>
                  <a:prstClr val="white"/>
                </a:solidFill>
                <a:latin typeface="Arial" panose="020B0604020202020204" pitchFamily="34" charset="0"/>
                <a:cs typeface="Arial" panose="020B0604020202020204" pitchFamily="34" charset="0"/>
              </a:rPr>
              <a:t>Anstatt </a:t>
            </a:r>
            <a:r>
              <a:rPr lang="de-CH" i="1" dirty="0" err="1">
                <a:solidFill>
                  <a:prstClr val="white"/>
                </a:solidFill>
                <a:latin typeface="Arial" panose="020B0604020202020204" pitchFamily="34" charset="0"/>
                <a:cs typeface="Arial" panose="020B0604020202020204" pitchFamily="34" charset="0"/>
              </a:rPr>
              <a:t>Summenscores</a:t>
            </a:r>
            <a:r>
              <a:rPr lang="de-CH" i="1" dirty="0">
                <a:solidFill>
                  <a:prstClr val="white"/>
                </a:solidFill>
                <a:latin typeface="Arial" panose="020B0604020202020204" pitchFamily="34" charset="0"/>
                <a:cs typeface="Arial" panose="020B0604020202020204" pitchFamily="34" charset="0"/>
              </a:rPr>
              <a:t>/Mittelwerten sollten</a:t>
            </a:r>
          </a:p>
          <a:p>
            <a:pPr>
              <a:defRPr/>
            </a:pPr>
            <a:r>
              <a:rPr lang="de-CH" dirty="0" err="1">
                <a:solidFill>
                  <a:prstClr val="white"/>
                </a:solidFill>
                <a:latin typeface="Arial" panose="020B0604020202020204" pitchFamily="34" charset="0"/>
                <a:cs typeface="Arial" panose="020B0604020202020204" pitchFamily="34" charset="0"/>
              </a:rPr>
              <a:t>Faktorscores</a:t>
            </a:r>
            <a:r>
              <a:rPr lang="de-CH" dirty="0">
                <a:solidFill>
                  <a:prstClr val="white"/>
                </a:solidFill>
                <a:latin typeface="Arial" panose="020B0604020202020204" pitchFamily="34" charset="0"/>
                <a:cs typeface="Arial" panose="020B0604020202020204" pitchFamily="34" charset="0"/>
              </a:rPr>
              <a:t> oder SEM verwendet werden</a:t>
            </a:r>
          </a:p>
        </p:txBody>
      </p:sp>
      <p:cxnSp>
        <p:nvCxnSpPr>
          <p:cNvPr id="3" name="Gerade Verbindung mit Pfeil 2">
            <a:extLst>
              <a:ext uri="{FF2B5EF4-FFF2-40B4-BE49-F238E27FC236}">
                <a16:creationId xmlns:a16="http://schemas.microsoft.com/office/drawing/2014/main" id="{16A24A41-7880-2B24-C31C-4A54402CF7E9}"/>
              </a:ext>
            </a:extLst>
          </p:cNvPr>
          <p:cNvCxnSpPr>
            <a:cxnSpLocks/>
          </p:cNvCxnSpPr>
          <p:nvPr/>
        </p:nvCxnSpPr>
        <p:spPr>
          <a:xfrm>
            <a:off x="4367809" y="2564904"/>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2DF431C6-6824-5150-4A8C-2194B6E7B1A7}"/>
              </a:ext>
            </a:extLst>
          </p:cNvPr>
          <p:cNvSpPr txBox="1"/>
          <p:nvPr/>
        </p:nvSpPr>
        <p:spPr>
          <a:xfrm>
            <a:off x="3323692" y="2303584"/>
            <a:ext cx="1368152"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Bullshit!</a:t>
            </a:r>
          </a:p>
        </p:txBody>
      </p:sp>
      <p:cxnSp>
        <p:nvCxnSpPr>
          <p:cNvPr id="6" name="Gerade Verbindung mit Pfeil 5">
            <a:extLst>
              <a:ext uri="{FF2B5EF4-FFF2-40B4-BE49-F238E27FC236}">
                <a16:creationId xmlns:a16="http://schemas.microsoft.com/office/drawing/2014/main" id="{AFE9B289-91D4-DC04-305E-61F81C8D7334}"/>
              </a:ext>
            </a:extLst>
          </p:cNvPr>
          <p:cNvCxnSpPr>
            <a:cxnSpLocks/>
          </p:cNvCxnSpPr>
          <p:nvPr/>
        </p:nvCxnSpPr>
        <p:spPr>
          <a:xfrm>
            <a:off x="4367809" y="4785448"/>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4CBF1A7C-AEF1-54DE-DB8B-83C8681A5CA0}"/>
              </a:ext>
            </a:extLst>
          </p:cNvPr>
          <p:cNvSpPr txBox="1"/>
          <p:nvPr/>
        </p:nvSpPr>
        <p:spPr>
          <a:xfrm>
            <a:off x="3323692" y="4524128"/>
            <a:ext cx="1368152"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Bullshit!</a:t>
            </a:r>
          </a:p>
        </p:txBody>
      </p:sp>
      <p:cxnSp>
        <p:nvCxnSpPr>
          <p:cNvPr id="2" name="Gerade Verbindung mit Pfeil 1">
            <a:extLst>
              <a:ext uri="{FF2B5EF4-FFF2-40B4-BE49-F238E27FC236}">
                <a16:creationId xmlns:a16="http://schemas.microsoft.com/office/drawing/2014/main" id="{9AC046FB-9B3A-5740-6612-DA6AF18FD7BC}"/>
              </a:ext>
            </a:extLst>
          </p:cNvPr>
          <p:cNvCxnSpPr>
            <a:cxnSpLocks/>
          </p:cNvCxnSpPr>
          <p:nvPr/>
        </p:nvCxnSpPr>
        <p:spPr>
          <a:xfrm>
            <a:off x="4367809" y="3446114"/>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 name="Textfeld 3">
            <a:extLst>
              <a:ext uri="{FF2B5EF4-FFF2-40B4-BE49-F238E27FC236}">
                <a16:creationId xmlns:a16="http://schemas.microsoft.com/office/drawing/2014/main" id="{9946EF77-B010-6FDA-7A39-0329B29481B8}"/>
              </a:ext>
            </a:extLst>
          </p:cNvPr>
          <p:cNvSpPr txBox="1"/>
          <p:nvPr/>
        </p:nvSpPr>
        <p:spPr>
          <a:xfrm>
            <a:off x="3323692" y="3184794"/>
            <a:ext cx="1368152" cy="369332"/>
          </a:xfrm>
          <a:prstGeom prst="rect">
            <a:avLst/>
          </a:prstGeom>
          <a:noFill/>
        </p:spPr>
        <p:txBody>
          <a:bodyPr wrap="square" rtlCol="0">
            <a:spAutoFit/>
          </a:bodyPr>
          <a:lstStyle/>
          <a:p>
            <a:pPr>
              <a:defRPr/>
            </a:pPr>
            <a:r>
              <a:rPr lang="de-CH" dirty="0" err="1">
                <a:solidFill>
                  <a:prstClr val="white"/>
                </a:solidFill>
                <a:latin typeface="Arial" panose="020B0604020202020204" pitchFamily="34" charset="0"/>
                <a:cs typeface="Arial" panose="020B0604020202020204" pitchFamily="34" charset="0"/>
              </a:rPr>
              <a:t>Klaro</a:t>
            </a:r>
            <a:r>
              <a:rPr lang="de-CH" dirty="0">
                <a:solidFill>
                  <a:prstClr val="white"/>
                </a:solidFill>
                <a:latin typeface="Arial" panose="020B0604020202020204" pitchFamily="34" charset="0"/>
                <a:cs typeface="Arial" panose="020B0604020202020204" pitchFamily="34" charset="0"/>
              </a:rPr>
              <a:t>!</a:t>
            </a:r>
          </a:p>
        </p:txBody>
      </p:sp>
      <p:cxnSp>
        <p:nvCxnSpPr>
          <p:cNvPr id="9" name="Gerade Verbindung mit Pfeil 8">
            <a:extLst>
              <a:ext uri="{FF2B5EF4-FFF2-40B4-BE49-F238E27FC236}">
                <a16:creationId xmlns:a16="http://schemas.microsoft.com/office/drawing/2014/main" id="{53AA18FD-D917-E1A6-0DE2-C86E5E6E8C54}"/>
              </a:ext>
            </a:extLst>
          </p:cNvPr>
          <p:cNvCxnSpPr>
            <a:cxnSpLocks/>
          </p:cNvCxnSpPr>
          <p:nvPr/>
        </p:nvCxnSpPr>
        <p:spPr>
          <a:xfrm>
            <a:off x="4363904" y="4250283"/>
            <a:ext cx="1499529" cy="2160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1F0923CE-B696-ACBE-03A3-63D0C1A9DA32}"/>
              </a:ext>
            </a:extLst>
          </p:cNvPr>
          <p:cNvSpPr txBox="1"/>
          <p:nvPr/>
        </p:nvSpPr>
        <p:spPr>
          <a:xfrm>
            <a:off x="3319787" y="3988963"/>
            <a:ext cx="1368152" cy="369332"/>
          </a:xfrm>
          <a:prstGeom prst="rect">
            <a:avLst/>
          </a:prstGeom>
          <a:noFill/>
        </p:spPr>
        <p:txBody>
          <a:bodyPr wrap="square" rtlCol="0">
            <a:spAutoFit/>
          </a:bodyPr>
          <a:lstStyle/>
          <a:p>
            <a:pPr>
              <a:defRPr/>
            </a:pPr>
            <a:r>
              <a:rPr lang="de-CH" dirty="0">
                <a:solidFill>
                  <a:prstClr val="white"/>
                </a:solidFill>
                <a:latin typeface="Arial" panose="020B0604020202020204" pitchFamily="34" charset="0"/>
                <a:cs typeface="Arial" panose="020B0604020202020204" pitchFamily="34" charset="0"/>
              </a:rPr>
              <a:t>Yes!</a:t>
            </a:r>
          </a:p>
        </p:txBody>
      </p:sp>
      <p:cxnSp>
        <p:nvCxnSpPr>
          <p:cNvPr id="12" name="Verbinder: gekrümmt 11">
            <a:extLst>
              <a:ext uri="{FF2B5EF4-FFF2-40B4-BE49-F238E27FC236}">
                <a16:creationId xmlns:a16="http://schemas.microsoft.com/office/drawing/2014/main" id="{82589C52-5123-5D4A-094F-6AC4A9C127BE}"/>
              </a:ext>
            </a:extLst>
          </p:cNvPr>
          <p:cNvCxnSpPr>
            <a:stCxn id="8" idx="1"/>
            <a:endCxn id="5" idx="1"/>
          </p:cNvCxnSpPr>
          <p:nvPr/>
        </p:nvCxnSpPr>
        <p:spPr>
          <a:xfrm rot="10800000">
            <a:off x="3323692" y="2488250"/>
            <a:ext cx="12700" cy="2220544"/>
          </a:xfrm>
          <a:prstGeom prst="curvedConnector3">
            <a:avLst>
              <a:gd name="adj1" fmla="val 180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B161499B-A8A9-77FE-D820-5A2E9B3CAEBA}"/>
              </a:ext>
            </a:extLst>
          </p:cNvPr>
          <p:cNvSpPr txBox="1"/>
          <p:nvPr/>
        </p:nvSpPr>
        <p:spPr>
          <a:xfrm>
            <a:off x="2073847" y="3477472"/>
            <a:ext cx="1368152" cy="369332"/>
          </a:xfrm>
          <a:prstGeom prst="rect">
            <a:avLst/>
          </a:prstGeom>
          <a:noFill/>
        </p:spPr>
        <p:txBody>
          <a:bodyPr wrap="square" rtlCol="0">
            <a:spAutoFit/>
          </a:bodyPr>
          <a:lstStyle/>
          <a:p>
            <a:pPr>
              <a:defRPr/>
            </a:pPr>
            <a:r>
              <a:rPr lang="de-CH" i="1" dirty="0" err="1">
                <a:solidFill>
                  <a:prstClr val="white"/>
                </a:solidFill>
                <a:latin typeface="Arial" panose="020B0604020202020204" pitchFamily="34" charset="0"/>
                <a:cs typeface="Arial" panose="020B0604020202020204" pitchFamily="34" charset="0"/>
              </a:rPr>
              <a:t>because</a:t>
            </a:r>
            <a:endParaRPr lang="de-CH" i="1"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13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4" grpId="0"/>
      <p:bldP spid="10"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90C92CD-29A0-AEB2-67DA-D594417036B3}"/>
            </a:ext>
          </a:extLst>
        </p:cNvPr>
        <p:cNvGrpSpPr/>
        <p:nvPr/>
      </p:nvGrpSpPr>
      <p:grpSpPr>
        <a:xfrm>
          <a:off x="0" y="0"/>
          <a:ext cx="0" cy="0"/>
          <a:chOff x="0" y="0"/>
          <a:chExt cx="0" cy="0"/>
        </a:xfrm>
      </p:grpSpPr>
      <p:sp>
        <p:nvSpPr>
          <p:cNvPr id="29" name="Textfeld 28">
            <a:extLst>
              <a:ext uri="{FF2B5EF4-FFF2-40B4-BE49-F238E27FC236}">
                <a16:creationId xmlns:a16="http://schemas.microsoft.com/office/drawing/2014/main" id="{AFFF20A3-185B-9752-E23A-9B3A5310FBA7}"/>
              </a:ext>
            </a:extLst>
          </p:cNvPr>
          <p:cNvSpPr txBox="1"/>
          <p:nvPr/>
        </p:nvSpPr>
        <p:spPr>
          <a:xfrm>
            <a:off x="3123424" y="548680"/>
            <a:ext cx="5348840" cy="369332"/>
          </a:xfrm>
          <a:prstGeom prst="rect">
            <a:avLst/>
          </a:prstGeom>
          <a:noFill/>
        </p:spPr>
        <p:txBody>
          <a:bodyPr wrap="square" rtlCol="0">
            <a:spAutoFit/>
          </a:bodyPr>
          <a:lstStyle/>
          <a:p>
            <a:r>
              <a:rPr lang="de-CH" dirty="0">
                <a:solidFill>
                  <a:schemeClr val="bg1"/>
                </a:solidFill>
                <a:latin typeface="Arial" panose="020B0604020202020204" pitchFamily="34" charset="0"/>
                <a:cs typeface="Arial" panose="020B0604020202020204" pitchFamily="34" charset="0"/>
              </a:rPr>
              <a:t>Das sagen die Kommentare</a:t>
            </a:r>
            <a:endParaRPr lang="de-CH" baseline="-25000" dirty="0">
              <a:solidFill>
                <a:schemeClr val="bg1"/>
              </a:solidFill>
              <a:latin typeface="Arial" panose="020B0604020202020204" pitchFamily="34" charset="0"/>
              <a:cs typeface="Arial" panose="020B0604020202020204" pitchFamily="34" charset="0"/>
            </a:endParaRPr>
          </a:p>
        </p:txBody>
      </p:sp>
      <p:sp>
        <p:nvSpPr>
          <p:cNvPr id="7" name="Textfeld 6">
            <a:extLst>
              <a:ext uri="{FF2B5EF4-FFF2-40B4-BE49-F238E27FC236}">
                <a16:creationId xmlns:a16="http://schemas.microsoft.com/office/drawing/2014/main" id="{E37D21A3-263A-855A-EBB6-AD0F5509F8EA}"/>
              </a:ext>
            </a:extLst>
          </p:cNvPr>
          <p:cNvSpPr txBox="1"/>
          <p:nvPr/>
        </p:nvSpPr>
        <p:spPr>
          <a:xfrm>
            <a:off x="5867337" y="2675243"/>
            <a:ext cx="4878236" cy="3139321"/>
          </a:xfrm>
          <a:prstGeom prst="rect">
            <a:avLst/>
          </a:prstGeom>
          <a:noFill/>
        </p:spPr>
        <p:txBody>
          <a:bodyPr wrap="square">
            <a:spAutoFit/>
          </a:bodyPr>
          <a:lstStyle/>
          <a:p>
            <a:r>
              <a:rPr lang="de-CH" dirty="0">
                <a:solidFill>
                  <a:schemeClr val="bg1"/>
                </a:solidFill>
                <a:latin typeface="Arial" panose="020B0604020202020204" pitchFamily="34" charset="0"/>
                <a:cs typeface="Arial" panose="020B0604020202020204" pitchFamily="34" charset="0"/>
              </a:rPr>
              <a:t>0. Summenscore entspricht der Annahme gleicher Faktorladungen</a:t>
            </a:r>
          </a:p>
          <a:p>
            <a:endParaRPr lang="de-CH" dirty="0">
              <a:solidFill>
                <a:schemeClr val="bg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1. Diese Annahme ist überprüfbar mittels Faktorenanalyse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2. Empirisch hält die Annahme (fast) nie</a:t>
            </a:r>
          </a:p>
          <a:p>
            <a:endParaRPr lang="de-CH" i="1" dirty="0">
              <a:solidFill>
                <a:schemeClr val="accent1"/>
              </a:solidFill>
              <a:latin typeface="Arial" panose="020B0604020202020204" pitchFamily="34" charset="0"/>
              <a:cs typeface="Arial" panose="020B0604020202020204" pitchFamily="34" charset="0"/>
            </a:endParaRPr>
          </a:p>
          <a:p>
            <a:r>
              <a:rPr lang="de-CH" dirty="0">
                <a:solidFill>
                  <a:schemeClr val="bg1"/>
                </a:solidFill>
                <a:latin typeface="Arial" panose="020B0604020202020204" pitchFamily="34" charset="0"/>
                <a:cs typeface="Arial" panose="020B0604020202020204" pitchFamily="34" charset="0"/>
              </a:rPr>
              <a:t>3. Schlussfolgerung:</a:t>
            </a:r>
          </a:p>
          <a:p>
            <a:r>
              <a:rPr lang="de-CH" i="1" dirty="0">
                <a:solidFill>
                  <a:schemeClr val="bg1"/>
                </a:solidFill>
                <a:latin typeface="Arial" panose="020B0604020202020204" pitchFamily="34" charset="0"/>
                <a:cs typeface="Arial" panose="020B0604020202020204" pitchFamily="34" charset="0"/>
              </a:rPr>
              <a:t>Anstatt </a:t>
            </a:r>
            <a:r>
              <a:rPr lang="de-CH" i="1" dirty="0" err="1">
                <a:solidFill>
                  <a:schemeClr val="bg1"/>
                </a:solidFill>
                <a:latin typeface="Arial" panose="020B0604020202020204" pitchFamily="34" charset="0"/>
                <a:cs typeface="Arial" panose="020B0604020202020204" pitchFamily="34" charset="0"/>
              </a:rPr>
              <a:t>Summenscores</a:t>
            </a:r>
            <a:r>
              <a:rPr lang="de-CH" i="1" dirty="0">
                <a:solidFill>
                  <a:schemeClr val="bg1"/>
                </a:solidFill>
                <a:latin typeface="Arial" panose="020B0604020202020204" pitchFamily="34" charset="0"/>
                <a:cs typeface="Arial" panose="020B0604020202020204" pitchFamily="34" charset="0"/>
              </a:rPr>
              <a:t>/Mittelwerten sollten</a:t>
            </a:r>
          </a:p>
          <a:p>
            <a:r>
              <a:rPr lang="de-CH" dirty="0" err="1">
                <a:solidFill>
                  <a:schemeClr val="bg1"/>
                </a:solidFill>
                <a:latin typeface="Arial" panose="020B0604020202020204" pitchFamily="34" charset="0"/>
                <a:cs typeface="Arial" panose="020B0604020202020204" pitchFamily="34" charset="0"/>
              </a:rPr>
              <a:t>Faktorscores</a:t>
            </a:r>
            <a:r>
              <a:rPr lang="de-CH" dirty="0">
                <a:solidFill>
                  <a:schemeClr val="bg1"/>
                </a:solidFill>
                <a:latin typeface="Arial" panose="020B0604020202020204" pitchFamily="34" charset="0"/>
                <a:cs typeface="Arial" panose="020B0604020202020204" pitchFamily="34" charset="0"/>
              </a:rPr>
              <a:t> oder SEM verwendet werden</a:t>
            </a:r>
          </a:p>
        </p:txBody>
      </p:sp>
    </p:spTree>
    <p:extLst>
      <p:ext uri="{BB962C8B-B14F-4D97-AF65-F5344CB8AC3E}">
        <p14:creationId xmlns:p14="http://schemas.microsoft.com/office/powerpoint/2010/main" val="323259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502895" y="2276873"/>
            <a:ext cx="9252520" cy="461665"/>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Rasch</a:t>
            </a:r>
            <a:endParaRPr lang="en-US" sz="2400" b="1" i="1" dirty="0">
              <a:solidFill>
                <a:schemeClr val="bg1"/>
              </a:solidFill>
              <a:latin typeface="Arial" panose="020B0604020202020204" pitchFamily="34" charset="0"/>
              <a:cs typeface="Arial" panose="020B0604020202020204" pitchFamily="34" charset="0"/>
            </a:endParaRPr>
          </a:p>
        </p:txBody>
      </p:sp>
      <p:pic>
        <p:nvPicPr>
          <p:cNvPr id="1026" name="Picture 2" descr="Georg Krammer - Unsere Leykam Universitätsverlag Autor*innen">
            <a:extLst>
              <a:ext uri="{FF2B5EF4-FFF2-40B4-BE49-F238E27FC236}">
                <a16:creationId xmlns:a16="http://schemas.microsoft.com/office/drawing/2014/main" id="{D0C3F22A-6F52-3D3B-EB9E-D47507806A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7" y="3429000"/>
            <a:ext cx="1302663" cy="16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rof. Dr. Markus Bühner ist Projektleiter für die Entwicklung des  TS-Index®“ - openPR">
            <a:extLst>
              <a:ext uri="{FF2B5EF4-FFF2-40B4-BE49-F238E27FC236}">
                <a16:creationId xmlns:a16="http://schemas.microsoft.com/office/drawing/2014/main" id="{1F43FB78-6757-20B8-FE7C-82B1E2D518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00"/>
          <a:stretch/>
        </p:blipFill>
        <p:spPr bwMode="auto">
          <a:xfrm>
            <a:off x="8225174" y="3429000"/>
            <a:ext cx="1219539" cy="16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2291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Georg Krammer - Unsere Leykam Universitätsverlag Autor*innen">
            <a:extLst>
              <a:ext uri="{FF2B5EF4-FFF2-40B4-BE49-F238E27FC236}">
                <a16:creationId xmlns:a16="http://schemas.microsoft.com/office/drawing/2014/main" id="{D0C3F22A-6F52-3D3B-EB9E-D47507806A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9617" y="3429000"/>
            <a:ext cx="1302663" cy="1628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Prof. Dr. Markus Bühner ist Projektleiter für die Entwicklung des  TS-Index®“ - openPR">
            <a:extLst>
              <a:ext uri="{FF2B5EF4-FFF2-40B4-BE49-F238E27FC236}">
                <a16:creationId xmlns:a16="http://schemas.microsoft.com/office/drawing/2014/main" id="{1F43FB78-6757-20B8-FE7C-82B1E2D518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00"/>
          <a:stretch/>
        </p:blipFill>
        <p:spPr bwMode="auto">
          <a:xfrm>
            <a:off x="8225174" y="3429000"/>
            <a:ext cx="1219539" cy="1628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F887AD9B-A136-0504-C38B-ED4955CAABD2}"/>
              </a:ext>
            </a:extLst>
          </p:cNvPr>
          <p:cNvSpPr txBox="1"/>
          <p:nvPr/>
        </p:nvSpPr>
        <p:spPr>
          <a:xfrm>
            <a:off x="2639616" y="1772817"/>
            <a:ext cx="4248472" cy="1200329"/>
          </a:xfrm>
          <a:prstGeom prst="rect">
            <a:avLst/>
          </a:prstGeom>
          <a:noFill/>
        </p:spPr>
        <p:txBody>
          <a:bodyPr wrap="square" rtlCol="0">
            <a:spAutoFit/>
          </a:bodyPr>
          <a:lstStyle/>
          <a:p>
            <a:r>
              <a:rPr lang="de-CH" dirty="0">
                <a:solidFill>
                  <a:schemeClr val="bg1"/>
                </a:solidFill>
                <a:latin typeface="Cambria" panose="02040503050406030204" pitchFamily="18" charset="0"/>
                <a:ea typeface="Cambria" panose="02040503050406030204" pitchFamily="18" charset="0"/>
                <a:cs typeface="Arial" panose="020B0604020202020204" pitchFamily="34" charset="0"/>
              </a:rPr>
              <a:t>Bedeutet das im Umkehrschluss, dass ich immer, wenn ich einen Summenscore verwende, die Annahme mache, dass mein Test Rasch-homogen ist?</a:t>
            </a:r>
          </a:p>
        </p:txBody>
      </p:sp>
      <p:sp>
        <p:nvSpPr>
          <p:cNvPr id="4" name="Textfeld 3">
            <a:extLst>
              <a:ext uri="{FF2B5EF4-FFF2-40B4-BE49-F238E27FC236}">
                <a16:creationId xmlns:a16="http://schemas.microsoft.com/office/drawing/2014/main" id="{C29F068E-1B84-928F-87CC-3D67E74634FC}"/>
              </a:ext>
            </a:extLst>
          </p:cNvPr>
          <p:cNvSpPr txBox="1"/>
          <p:nvPr/>
        </p:nvSpPr>
        <p:spPr>
          <a:xfrm>
            <a:off x="6019706" y="3356993"/>
            <a:ext cx="2232248" cy="646331"/>
          </a:xfrm>
          <a:prstGeom prst="rect">
            <a:avLst/>
          </a:prstGeom>
          <a:noFill/>
        </p:spPr>
        <p:txBody>
          <a:bodyPr wrap="square" rtlCol="0">
            <a:spAutoFit/>
          </a:bodyPr>
          <a:lstStyle/>
          <a:p>
            <a:r>
              <a:rPr lang="de-CH" dirty="0" err="1">
                <a:solidFill>
                  <a:schemeClr val="bg1"/>
                </a:solidFill>
                <a:latin typeface="Cambria" panose="02040503050406030204" pitchFamily="18" charset="0"/>
                <a:ea typeface="Cambria" panose="02040503050406030204" pitchFamily="18" charset="0"/>
                <a:cs typeface="Arial" panose="020B0604020202020204" pitchFamily="34" charset="0"/>
              </a:rPr>
              <a:t>well</a:t>
            </a:r>
            <a:r>
              <a:rPr lang="de-CH" dirty="0">
                <a:solidFill>
                  <a:schemeClr val="bg1"/>
                </a:solidFill>
                <a:latin typeface="Cambria" panose="02040503050406030204" pitchFamily="18" charset="0"/>
                <a:ea typeface="Cambria" panose="02040503050406030204" pitchFamily="18" charset="0"/>
                <a:cs typeface="Arial" panose="020B0604020202020204" pitchFamily="34" charset="0"/>
              </a:rPr>
              <a:t>…</a:t>
            </a:r>
          </a:p>
          <a:p>
            <a:r>
              <a:rPr lang="de-CH" dirty="0">
                <a:solidFill>
                  <a:schemeClr val="bg1"/>
                </a:solidFill>
                <a:latin typeface="Cambria" panose="02040503050406030204" pitchFamily="18" charset="0"/>
                <a:ea typeface="Cambria" panose="02040503050406030204" pitchFamily="18" charset="0"/>
                <a:cs typeface="Arial" panose="020B0604020202020204" pitchFamily="34" charset="0"/>
              </a:rPr>
              <a:t>Ja, das ist korrekt!</a:t>
            </a:r>
          </a:p>
        </p:txBody>
      </p:sp>
    </p:spTree>
    <p:extLst>
      <p:ext uri="{BB962C8B-B14F-4D97-AF65-F5344CB8AC3E}">
        <p14:creationId xmlns:p14="http://schemas.microsoft.com/office/powerpoint/2010/main" val="159779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hteck 3"/>
          <p:cNvSpPr/>
          <p:nvPr/>
        </p:nvSpPr>
        <p:spPr>
          <a:xfrm>
            <a:off x="0" y="0"/>
            <a:ext cx="12192000" cy="685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hteck 1"/>
          <p:cNvSpPr/>
          <p:nvPr/>
        </p:nvSpPr>
        <p:spPr>
          <a:xfrm>
            <a:off x="452483" y="1495874"/>
            <a:ext cx="1150070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fanden </a:t>
            </a:r>
            <a:r>
              <a:rPr kumimoji="0" lang="en-US" sz="2800" b="1"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keinen Zusammenhang</a:t>
            </a:r>
            <a:r>
              <a:rPr kumimoji="0" lang="en-US" sz="2800" b="0" i="1"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US" sz="28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Rechteck 2"/>
          <p:cNvSpPr/>
          <p:nvPr/>
        </p:nvSpPr>
        <p:spPr>
          <a:xfrm>
            <a:off x="715833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Babai et al., 2014: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digit cancellation test</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389861" y="2745526"/>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Vosniadou et al., 2018: Moderater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Stroop</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8986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Stricker et al., 2021: Kein Zusammenhang mit </a:t>
            </a:r>
            <a:r>
              <a:rPr kumimoji="0" lang="en-US" sz="24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Picture-Word</a:t>
            </a: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Rechteck 9"/>
          <p:cNvSpPr/>
          <p:nvPr/>
        </p:nvSpPr>
        <p:spPr>
          <a:xfrm>
            <a:off x="7158331" y="4677108"/>
            <a:ext cx="4607442" cy="1200329"/>
          </a:xfrm>
          <a:prstGeom prst="rect">
            <a:avLst/>
          </a:prstGeom>
          <a:ln w="19050">
            <a:solidFill>
              <a:schemeClr val="accent2">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Neuronale Evidenz (z.B. Potvin et al., 2017): Kein passendes Paradigma</a:t>
            </a:r>
          </a:p>
        </p:txBody>
      </p:sp>
      <p:cxnSp>
        <p:nvCxnSpPr>
          <p:cNvPr id="6" name="Gerader Verbinder 5"/>
          <p:cNvCxnSpPr/>
          <p:nvPr/>
        </p:nvCxnSpPr>
        <p:spPr>
          <a:xfrm flipV="1">
            <a:off x="188536" y="2745527"/>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Gerader Verbinder 24"/>
          <p:cNvCxnSpPr/>
          <p:nvPr/>
        </p:nvCxnSpPr>
        <p:spPr>
          <a:xfrm>
            <a:off x="188536" y="2745526"/>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7013539" y="2677851"/>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7013539" y="2677850"/>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a:xfrm flipV="1">
            <a:off x="188536" y="4677108"/>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188536" y="4677107"/>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7013539" y="4677108"/>
            <a:ext cx="4939645" cy="13174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7013539" y="4677107"/>
            <a:ext cx="4939645" cy="13174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5"/>
          <p:cNvPicPr>
            <a:picLocks noChangeAspect="1"/>
          </p:cNvPicPr>
          <p:nvPr/>
        </p:nvPicPr>
        <p:blipFill>
          <a:blip r:embed="rId3"/>
          <a:stretch>
            <a:fillRect/>
          </a:stretch>
        </p:blipFill>
        <p:spPr>
          <a:xfrm>
            <a:off x="389861" y="284948"/>
            <a:ext cx="4411584" cy="2197592"/>
          </a:xfrm>
          <a:prstGeom prst="rect">
            <a:avLst/>
          </a:prstGeom>
        </p:spPr>
      </p:pic>
      <p:sp>
        <p:nvSpPr>
          <p:cNvPr id="5" name="Textfeld 4"/>
          <p:cNvSpPr txBox="1"/>
          <p:nvPr/>
        </p:nvSpPr>
        <p:spPr>
          <a:xfrm>
            <a:off x="6810764" y="2173837"/>
            <a:ext cx="39415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Rey-Mermet et al., 2018:</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9" name="Grafik 18"/>
          <p:cNvPicPr>
            <a:picLocks noChangeAspect="1"/>
          </p:cNvPicPr>
          <p:nvPr/>
        </p:nvPicPr>
        <p:blipFill>
          <a:blip r:embed="rId4"/>
          <a:stretch>
            <a:fillRect/>
          </a:stretch>
        </p:blipFill>
        <p:spPr>
          <a:xfrm>
            <a:off x="1490038" y="3885599"/>
            <a:ext cx="2166865" cy="614155"/>
          </a:xfrm>
          <a:prstGeom prst="rect">
            <a:avLst/>
          </a:prstGeom>
        </p:spPr>
      </p:pic>
      <p:pic>
        <p:nvPicPr>
          <p:cNvPr id="20" name="Grafik 19"/>
          <p:cNvPicPr>
            <a:picLocks noChangeAspect="1"/>
          </p:cNvPicPr>
          <p:nvPr/>
        </p:nvPicPr>
        <p:blipFill>
          <a:blip r:embed="rId5"/>
          <a:stretch>
            <a:fillRect/>
          </a:stretch>
        </p:blipFill>
        <p:spPr>
          <a:xfrm>
            <a:off x="7158331" y="3918284"/>
            <a:ext cx="2085013" cy="646232"/>
          </a:xfrm>
          <a:prstGeom prst="rect">
            <a:avLst/>
          </a:prstGeom>
        </p:spPr>
      </p:pic>
      <p:pic>
        <p:nvPicPr>
          <p:cNvPr id="21" name="Grafik 20"/>
          <p:cNvPicPr>
            <a:picLocks noChangeAspect="1"/>
          </p:cNvPicPr>
          <p:nvPr/>
        </p:nvPicPr>
        <p:blipFill>
          <a:blip r:embed="rId6"/>
          <a:stretch>
            <a:fillRect/>
          </a:stretch>
        </p:blipFill>
        <p:spPr>
          <a:xfrm>
            <a:off x="1490038" y="5978785"/>
            <a:ext cx="2573953" cy="777867"/>
          </a:xfrm>
          <a:prstGeom prst="rect">
            <a:avLst/>
          </a:prstGeom>
        </p:spPr>
      </p:pic>
      <p:pic>
        <p:nvPicPr>
          <p:cNvPr id="23" name="Picture 2"/>
          <p:cNvPicPr>
            <a:picLocks noChangeAspect="1"/>
          </p:cNvPicPr>
          <p:nvPr/>
        </p:nvPicPr>
        <p:blipFill>
          <a:blip r:embed="rId7"/>
          <a:stretch>
            <a:fillRect/>
          </a:stretch>
        </p:blipFill>
        <p:spPr>
          <a:xfrm>
            <a:off x="4714758" y="621273"/>
            <a:ext cx="6972158" cy="1428258"/>
          </a:xfrm>
          <a:prstGeom prst="rect">
            <a:avLst/>
          </a:prstGeom>
        </p:spPr>
      </p:pic>
      <p:cxnSp>
        <p:nvCxnSpPr>
          <p:cNvPr id="24" name="Gerader Verbinder 23"/>
          <p:cNvCxnSpPr/>
          <p:nvPr/>
        </p:nvCxnSpPr>
        <p:spPr>
          <a:xfrm flipH="1">
            <a:off x="9107980" y="1117840"/>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26" name="Gerader Verbinder 25"/>
          <p:cNvCxnSpPr/>
          <p:nvPr/>
        </p:nvCxnSpPr>
        <p:spPr>
          <a:xfrm flipH="1">
            <a:off x="10104554" y="636007"/>
            <a:ext cx="568036" cy="157389"/>
          </a:xfrm>
          <a:prstGeom prst="line">
            <a:avLst/>
          </a:prstGeom>
        </p:spPr>
        <p:style>
          <a:lnRef idx="1">
            <a:schemeClr val="dk1"/>
          </a:lnRef>
          <a:fillRef idx="0">
            <a:schemeClr val="dk1"/>
          </a:fillRef>
          <a:effectRef idx="0">
            <a:schemeClr val="dk1"/>
          </a:effectRef>
          <a:fontRef idx="minor">
            <a:schemeClr val="tx1"/>
          </a:fontRef>
        </p:style>
      </p:cxnSp>
      <p:cxnSp>
        <p:nvCxnSpPr>
          <p:cNvPr id="27" name="Gerader Verbinder 26"/>
          <p:cNvCxnSpPr/>
          <p:nvPr/>
        </p:nvCxnSpPr>
        <p:spPr>
          <a:xfrm flipH="1">
            <a:off x="8564843" y="1597845"/>
            <a:ext cx="568036" cy="157389"/>
          </a:xfrm>
          <a:prstGeom prst="line">
            <a:avLst/>
          </a:prstGeom>
        </p:spPr>
        <p:style>
          <a:lnRef idx="1">
            <a:schemeClr val="dk1"/>
          </a:lnRef>
          <a:fillRef idx="0">
            <a:schemeClr val="dk1"/>
          </a:fillRef>
          <a:effectRef idx="0">
            <a:schemeClr val="dk1"/>
          </a:effectRef>
          <a:fontRef idx="minor">
            <a:schemeClr val="tx1"/>
          </a:fontRef>
        </p:style>
      </p:cxnSp>
      <p:sp>
        <p:nvSpPr>
          <p:cNvPr id="28" name="Textfeld 27"/>
          <p:cNvSpPr txBox="1"/>
          <p:nvPr/>
        </p:nvSpPr>
        <p:spPr>
          <a:xfrm>
            <a:off x="9422815" y="2173836"/>
            <a:ext cx="16348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was genau?</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29" name="Gerade Verbindung mit Pfeil 28"/>
          <p:cNvCxnSpPr>
            <a:stCxn id="28" idx="0"/>
          </p:cNvCxnSpPr>
          <p:nvPr/>
        </p:nvCxnSpPr>
        <p:spPr>
          <a:xfrm flipH="1" flipV="1">
            <a:off x="8854779" y="1755234"/>
            <a:ext cx="1394762" cy="43618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Gerade Verbindung mit Pfeil 29"/>
          <p:cNvCxnSpPr>
            <a:stCxn id="28" idx="0"/>
          </p:cNvCxnSpPr>
          <p:nvPr/>
        </p:nvCxnSpPr>
        <p:spPr>
          <a:xfrm flipH="1" flipV="1">
            <a:off x="9422815" y="1275229"/>
            <a:ext cx="826726" cy="91619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Gerade Verbindung mit Pfeil 30"/>
          <p:cNvCxnSpPr>
            <a:stCxn id="28" idx="0"/>
          </p:cNvCxnSpPr>
          <p:nvPr/>
        </p:nvCxnSpPr>
        <p:spPr>
          <a:xfrm flipV="1">
            <a:off x="10249541" y="855695"/>
            <a:ext cx="62622" cy="133572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Ellipse 33"/>
          <p:cNvSpPr/>
          <p:nvPr/>
        </p:nvSpPr>
        <p:spPr>
          <a:xfrm>
            <a:off x="5639658" y="2068630"/>
            <a:ext cx="762776" cy="45333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hteck 34"/>
          <p:cNvSpPr/>
          <p:nvPr/>
        </p:nvSpPr>
        <p:spPr>
          <a:xfrm>
            <a:off x="5142095" y="2722645"/>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Textfeld 35"/>
          <p:cNvSpPr txBox="1"/>
          <p:nvPr/>
        </p:nvSpPr>
        <p:spPr>
          <a:xfrm>
            <a:off x="5078229" y="2745525"/>
            <a:ext cx="67887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Stroop</a:t>
            </a:r>
          </a:p>
        </p:txBody>
      </p:sp>
      <p:sp>
        <p:nvSpPr>
          <p:cNvPr id="37" name="Rechteck 36"/>
          <p:cNvSpPr/>
          <p:nvPr/>
        </p:nvSpPr>
        <p:spPr>
          <a:xfrm>
            <a:off x="5782156" y="2726427"/>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Textfeld 37"/>
          <p:cNvSpPr txBox="1"/>
          <p:nvPr/>
        </p:nvSpPr>
        <p:spPr>
          <a:xfrm>
            <a:off x="5718289" y="2749307"/>
            <a:ext cx="719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Flanker</a:t>
            </a:r>
          </a:p>
        </p:txBody>
      </p:sp>
      <p:sp>
        <p:nvSpPr>
          <p:cNvPr id="39" name="Rechteck 38"/>
          <p:cNvSpPr/>
          <p:nvPr/>
        </p:nvSpPr>
        <p:spPr>
          <a:xfrm>
            <a:off x="6419781" y="2737275"/>
            <a:ext cx="551139" cy="334535"/>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0" name="Textfeld 39"/>
          <p:cNvSpPr txBox="1"/>
          <p:nvPr/>
        </p:nvSpPr>
        <p:spPr>
          <a:xfrm>
            <a:off x="6472327" y="2777819"/>
            <a:ext cx="7190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41" name="Textfeld 40"/>
          <p:cNvSpPr txBox="1"/>
          <p:nvPr/>
        </p:nvSpPr>
        <p:spPr>
          <a:xfrm>
            <a:off x="5615722" y="2166763"/>
            <a:ext cx="10151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Inhibition</a:t>
            </a:r>
          </a:p>
        </p:txBody>
      </p:sp>
      <p:cxnSp>
        <p:nvCxnSpPr>
          <p:cNvPr id="43" name="Gerade Verbindung mit Pfeil 42"/>
          <p:cNvCxnSpPr>
            <a:endCxn id="35" idx="0"/>
          </p:cNvCxnSpPr>
          <p:nvPr/>
        </p:nvCxnSpPr>
        <p:spPr>
          <a:xfrm flipH="1">
            <a:off x="5417665" y="2470473"/>
            <a:ext cx="339434" cy="25217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a:stCxn id="34" idx="4"/>
            <a:endCxn id="37" idx="0"/>
          </p:cNvCxnSpPr>
          <p:nvPr/>
        </p:nvCxnSpPr>
        <p:spPr>
          <a:xfrm>
            <a:off x="6021046" y="2521961"/>
            <a:ext cx="36680" cy="2044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p:cNvCxnSpPr>
            <a:stCxn id="34" idx="5"/>
            <a:endCxn id="39" idx="0"/>
          </p:cNvCxnSpPr>
          <p:nvPr/>
        </p:nvCxnSpPr>
        <p:spPr>
          <a:xfrm>
            <a:off x="6290728" y="2455572"/>
            <a:ext cx="404623" cy="2817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r Verbinder 50"/>
          <p:cNvCxnSpPr/>
          <p:nvPr/>
        </p:nvCxnSpPr>
        <p:spPr>
          <a:xfrm>
            <a:off x="5288870" y="2088076"/>
            <a:ext cx="1497958" cy="4738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Gerader Verbinder 52"/>
          <p:cNvCxnSpPr/>
          <p:nvPr/>
        </p:nvCxnSpPr>
        <p:spPr>
          <a:xfrm flipV="1">
            <a:off x="5288870" y="2111538"/>
            <a:ext cx="1526002" cy="38505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E28C1B86-2BD1-45AD-6C1F-9208E34A2743}"/>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7</a:t>
            </a:fld>
            <a:endParaRPr lang="de-CH" dirty="0"/>
          </a:p>
        </p:txBody>
      </p:sp>
    </p:spTree>
    <p:extLst>
      <p:ext uri="{BB962C8B-B14F-4D97-AF65-F5344CB8AC3E}">
        <p14:creationId xmlns:p14="http://schemas.microsoft.com/office/powerpoint/2010/main" val="241059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34" grpId="0" animBg="1"/>
      <p:bldP spid="35" grpId="0" animBg="1"/>
      <p:bldP spid="36" grpId="0"/>
      <p:bldP spid="37" grpId="0" animBg="1"/>
      <p:bldP spid="38" grpId="0"/>
      <p:bldP spid="39" grpId="0" animBg="1"/>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755074"/>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Gemeinsam mit Gidon Frischkorn (Universität Zürich) wählte ich drei Inhibitionsaufgaben aus:</a:t>
            </a:r>
          </a:p>
        </p:txBody>
      </p:sp>
      <p:sp>
        <p:nvSpPr>
          <p:cNvPr id="5" name="Rechteck 4"/>
          <p:cNvSpPr/>
          <p:nvPr/>
        </p:nvSpPr>
        <p:spPr>
          <a:xfrm>
            <a:off x="1273641" y="2655245"/>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Anti-Sakkade		                 Flanker</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AntiSaccade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1862" y="3274762"/>
            <a:ext cx="3844951" cy="2162785"/>
          </a:xfrm>
          <a:prstGeom prst="rect">
            <a:avLst/>
          </a:prstGeom>
        </p:spPr>
      </p:pic>
      <p:pic>
        <p:nvPicPr>
          <p:cNvPr id="9" name="Flanker_Sh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32395" y="3166661"/>
            <a:ext cx="4229311" cy="2378987"/>
          </a:xfrm>
          <a:prstGeom prst="rect">
            <a:avLst/>
          </a:prstGeom>
        </p:spPr>
      </p:pic>
      <p:pic>
        <p:nvPicPr>
          <p:cNvPr id="10" name="PictureWord_shor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76784" y="3419003"/>
            <a:ext cx="3588523" cy="2018544"/>
          </a:xfrm>
          <a:prstGeom prst="rect">
            <a:avLst/>
          </a:prstGeom>
        </p:spPr>
      </p:pic>
      <p:sp>
        <p:nvSpPr>
          <p:cNvPr id="11" name="Rechteck 10"/>
          <p:cNvSpPr/>
          <p:nvPr/>
        </p:nvSpPr>
        <p:spPr>
          <a:xfrm>
            <a:off x="4180176" y="-1365284"/>
            <a:ext cx="11333748"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wollte</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zeigen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dass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Inhibition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keinen</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Zusammenhang</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mit</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dem Shtulman-Task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Ich war </a:t>
            </a:r>
            <a:r>
              <a:rPr kumimoji="0" lang="de-CH"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teilweise erfolgreich</a:t>
            </a: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hteck 11"/>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5">
            <a:extLst>
              <a:ext uri="{FF2B5EF4-FFF2-40B4-BE49-F238E27FC236}">
                <a16:creationId xmlns:a16="http://schemas.microsoft.com/office/drawing/2014/main" id="{D681C521-47D7-4653-AEBB-932EF5C4EE32}"/>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8</a:t>
            </a:fld>
            <a:endParaRPr lang="de-CH" dirty="0"/>
          </a:p>
        </p:txBody>
      </p:sp>
    </p:spTree>
    <p:extLst>
      <p:ext uri="{BB962C8B-B14F-4D97-AF65-F5344CB8AC3E}">
        <p14:creationId xmlns:p14="http://schemas.microsoft.com/office/powerpoint/2010/main" val="9554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8"/>
                </p:tgtEl>
              </p:cMediaNode>
            </p:video>
            <p:video>
              <p:cMediaNode vol="80000">
                <p:cTn id="16" fill="hold" display="0">
                  <p:stCondLst>
                    <p:cond delay="indefinite"/>
                  </p:stCondLst>
                </p:cTn>
                <p:tgtEl>
                  <p:spTgt spid="9"/>
                </p:tgtEl>
              </p:cMediaNode>
            </p:video>
            <p:video>
              <p:cMediaNode vol="80000">
                <p:cTn id="17" fill="hold" display="0">
                  <p:stCondLst>
                    <p:cond delay="indefinite"/>
                  </p:stCondLst>
                </p:cTn>
                <p:tgtEl>
                  <p:spTgt spid="10"/>
                </p:tgtEl>
              </p:cMediaNode>
            </p:video>
          </p:childTnLst>
        </p:cTn>
      </p:par>
    </p:tnLst>
    <p:bldLst>
      <p:bldP spid="2" grpId="0"/>
      <p:bldP spid="5"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12064" y="454794"/>
            <a:ext cx="1078992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Meine Idee:</a:t>
            </a:r>
          </a:p>
        </p:txBody>
      </p:sp>
      <p:sp>
        <p:nvSpPr>
          <p:cNvPr id="2" name="Rechteck 1"/>
          <p:cNvSpPr/>
          <p:nvPr/>
        </p:nvSpPr>
        <p:spPr>
          <a:xfrm>
            <a:off x="476451" y="122714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Unterschiedliche Hypothesen: Die Interferenz im Shtulman-Task wird gel</a:t>
            </a: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öst durch...</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hteck 4"/>
          <p:cNvSpPr/>
          <p:nvPr/>
        </p:nvSpPr>
        <p:spPr>
          <a:xfrm>
            <a:off x="99391" y="2012272"/>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...die Unterdrückung automatisch aktivierter semantischer Assoziationen</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hteck 7"/>
          <p:cNvSpPr/>
          <p:nvPr/>
        </p:nvSpPr>
        <p:spPr>
          <a:xfrm>
            <a:off x="5416111" y="2829884"/>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...präpotente Aufrechterhaltung der relevanten Informationsquelle</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hteck 8"/>
          <p:cNvSpPr/>
          <p:nvPr/>
        </p:nvSpPr>
        <p:spPr>
          <a:xfrm>
            <a:off x="3479753" y="245715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...Unterdrückung automatisch aktivierten Antwortprozesses</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AntiSaccade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1862" y="3274762"/>
            <a:ext cx="3844951" cy="2162785"/>
          </a:xfrm>
          <a:prstGeom prst="rect">
            <a:avLst/>
          </a:prstGeom>
        </p:spPr>
      </p:pic>
      <p:pic>
        <p:nvPicPr>
          <p:cNvPr id="11" name="Flanker_Shor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732395" y="3166661"/>
            <a:ext cx="4229311" cy="2378987"/>
          </a:xfrm>
          <a:prstGeom prst="rect">
            <a:avLst/>
          </a:prstGeom>
        </p:spPr>
      </p:pic>
      <p:pic>
        <p:nvPicPr>
          <p:cNvPr id="12" name="PictureWord_short">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176784" y="3419003"/>
            <a:ext cx="3588523" cy="2018544"/>
          </a:xfrm>
          <a:prstGeom prst="rect">
            <a:avLst/>
          </a:prstGeom>
        </p:spPr>
      </p:pic>
      <p:sp>
        <p:nvSpPr>
          <p:cNvPr id="13" name="Rechteck 12"/>
          <p:cNvSpPr/>
          <p:nvPr/>
        </p:nvSpPr>
        <p:spPr>
          <a:xfrm>
            <a:off x="99391" y="327991"/>
            <a:ext cx="11986592" cy="63411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hteck 13"/>
          <p:cNvSpPr/>
          <p:nvPr/>
        </p:nvSpPr>
        <p:spPr>
          <a:xfrm>
            <a:off x="240150" y="6290280"/>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Abdeckung der drei Faktoren nach Friedman und Miyake (2004)</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hteck 2">
            <a:extLst>
              <a:ext uri="{FF2B5EF4-FFF2-40B4-BE49-F238E27FC236}">
                <a16:creationId xmlns:a16="http://schemas.microsoft.com/office/drawing/2014/main" id="{4E2DB25F-08AD-8132-AF7E-6F2D935468D4}"/>
              </a:ext>
            </a:extLst>
          </p:cNvPr>
          <p:cNvSpPr/>
          <p:nvPr/>
        </p:nvSpPr>
        <p:spPr>
          <a:xfrm>
            <a:off x="1703512" y="3166661"/>
            <a:ext cx="1133374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Picture-Word		            Anti-Sakkade		                 Flanker</a:t>
            </a:r>
            <a:endPar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Slide Number Placeholder 5">
            <a:extLst>
              <a:ext uri="{FF2B5EF4-FFF2-40B4-BE49-F238E27FC236}">
                <a16:creationId xmlns:a16="http://schemas.microsoft.com/office/drawing/2014/main" id="{D7E9F60E-0F5A-0AD7-DAF7-425679860225}"/>
              </a:ext>
            </a:extLst>
          </p:cNvPr>
          <p:cNvSpPr txBox="1">
            <a:spLocks/>
          </p:cNvSpPr>
          <p:nvPr/>
        </p:nvSpPr>
        <p:spPr>
          <a:xfrm>
            <a:off x="9072331" y="6381329"/>
            <a:ext cx="28448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smtClean="0"/>
              <a:pPr/>
              <a:t>9</a:t>
            </a:fld>
            <a:endParaRPr lang="de-CH" dirty="0"/>
          </a:p>
        </p:txBody>
      </p:sp>
    </p:spTree>
    <p:extLst>
      <p:ext uri="{BB962C8B-B14F-4D97-AF65-F5344CB8AC3E}">
        <p14:creationId xmlns:p14="http://schemas.microsoft.com/office/powerpoint/2010/main" val="87678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video>
              <p:cMediaNode vol="80000">
                <p:cTn id="18" fill="hold" display="0">
                  <p:stCondLst>
                    <p:cond delay="indefinite"/>
                  </p:stCondLst>
                </p:cTn>
                <p:tgtEl>
                  <p:spTgt spid="11"/>
                </p:tgtEl>
              </p:cMediaNode>
            </p:video>
            <p:seq concurrent="1" nextAc="seek">
              <p:cTn id="19" restart="whenNotActive" fill="hold" evtFilter="cancelBubble" nodeType="interactiveSeq">
                <p:stCondLst>
                  <p:cond evt="onClick" delay="0">
                    <p:tgtEl>
                      <p:spTgt spid="1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2"/>
                                        </p:tgtEl>
                                      </p:cBhvr>
                                    </p:cmd>
                                  </p:childTnLst>
                                </p:cTn>
                              </p:par>
                            </p:childTnLst>
                          </p:cTn>
                        </p:par>
                      </p:childTnLst>
                    </p:cTn>
                  </p:par>
                </p:childTnLst>
              </p:cTn>
              <p:nextCondLst>
                <p:cond evt="onClick" delay="0">
                  <p:tgtEl>
                    <p:spTgt spid="12"/>
                  </p:tgtEl>
                </p:cond>
              </p:nextCondLst>
            </p:seq>
            <p:video>
              <p:cMediaNode vol="80000">
                <p:cTn id="24" fill="hold" display="0">
                  <p:stCondLst>
                    <p:cond delay="indefinite"/>
                  </p:stCondLst>
                </p:cTn>
                <p:tgtEl>
                  <p:spTgt spid="12"/>
                </p:tgtEl>
              </p:cMediaNode>
            </p:video>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7316</Words>
  <Application>Microsoft Office PowerPoint</Application>
  <PresentationFormat>Breitbild</PresentationFormat>
  <Paragraphs>1429</Paragraphs>
  <Slides>65</Slides>
  <Notes>65</Notes>
  <HiddenSlides>1</HiddenSlides>
  <MMClips>8</MMClips>
  <ScaleCrop>false</ScaleCrop>
  <HeadingPairs>
    <vt:vector size="6" baseType="variant">
      <vt:variant>
        <vt:lpstr>Verwendete Schriftarten</vt:lpstr>
      </vt:variant>
      <vt:variant>
        <vt:i4>6</vt:i4>
      </vt:variant>
      <vt:variant>
        <vt:lpstr>Design</vt:lpstr>
      </vt:variant>
      <vt:variant>
        <vt:i4>4</vt:i4>
      </vt:variant>
      <vt:variant>
        <vt:lpstr>Folientitel</vt:lpstr>
      </vt:variant>
      <vt:variant>
        <vt:i4>65</vt:i4>
      </vt:variant>
    </vt:vector>
  </HeadingPairs>
  <TitlesOfParts>
    <vt:vector size="75" baseType="lpstr">
      <vt:lpstr>72</vt:lpstr>
      <vt:lpstr>Arial</vt:lpstr>
      <vt:lpstr>Calibri</vt:lpstr>
      <vt:lpstr>Cambria</vt:lpstr>
      <vt:lpstr>Cambria Math</vt:lpstr>
      <vt:lpstr>Times New Roman</vt:lpstr>
      <vt:lpstr>Office Theme</vt:lpstr>
      <vt:lpstr>1_Office Theme</vt:lpstr>
      <vt:lpstr>Office</vt:lpstr>
      <vt:lpstr>1_Office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vt:lpstr>
      <vt:lpstr>          </vt:lpstr>
      <vt:lpstr>          </vt:lpstr>
      <vt:lpstr>PowerPoint-Präsentation</vt:lpstr>
      <vt:lpstr>PowerPoint-Präsentation</vt:lpstr>
      <vt:lpstr>PowerPoint-Präsentation</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Edelsbrunner  Peter</dc:creator>
  <cp:lastModifiedBy>Edelsbrunner  Peter</cp:lastModifiedBy>
  <cp:revision>1122</cp:revision>
  <cp:lastPrinted>2017-10-14T18:11:28Z</cp:lastPrinted>
  <dcterms:created xsi:type="dcterms:W3CDTF">2017-05-22T21:43:09Z</dcterms:created>
  <dcterms:modified xsi:type="dcterms:W3CDTF">2025-01-30T11:08:16Z</dcterms:modified>
</cp:coreProperties>
</file>